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2" r:id="rId2"/>
    <p:sldMasterId id="2147483766" r:id="rId3"/>
  </p:sldMasterIdLst>
  <p:sldIdLst>
    <p:sldId id="256" r:id="rId4"/>
    <p:sldId id="257" r:id="rId5"/>
    <p:sldId id="258" r:id="rId6"/>
    <p:sldId id="259" r:id="rId7"/>
    <p:sldId id="273" r:id="rId8"/>
    <p:sldId id="265" r:id="rId9"/>
    <p:sldId id="260" r:id="rId10"/>
    <p:sldId id="263" r:id="rId11"/>
    <p:sldId id="275" r:id="rId12"/>
    <p:sldId id="266" r:id="rId13"/>
    <p:sldId id="267" r:id="rId14"/>
    <p:sldId id="262" r:id="rId15"/>
    <p:sldId id="268" r:id="rId16"/>
    <p:sldId id="276" r:id="rId17"/>
    <p:sldId id="270" r:id="rId18"/>
    <p:sldId id="277" r:id="rId19"/>
    <p:sldId id="271" r:id="rId20"/>
    <p:sldId id="272" r:id="rId21"/>
    <p:sldId id="264" r:id="rId22"/>
    <p:sldId id="269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3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2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2609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80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3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2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D8D81-E619-4412-B3E7-FCF26FFEF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82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70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7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42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6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16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40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65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1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139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6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5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89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D8D81-E619-4412-B3E7-FCF26FFEF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96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95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8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6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4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0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74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86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33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66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4722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2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6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D8D81-E619-4412-B3E7-FCF26FFEF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5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48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5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4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87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6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0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7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51" r:id="rId3"/>
    <p:sldLayoutId id="2147483741" r:id="rId4"/>
    <p:sldLayoutId id="2147483742" r:id="rId5"/>
    <p:sldLayoutId id="2147483743" r:id="rId6"/>
    <p:sldLayoutId id="2147483744" r:id="rId7"/>
    <p:sldLayoutId id="2147483750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3600" kern="1200" spc="1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bg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3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3600" kern="1200" spc="1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bg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8FD8D81-E619-4412-B3E7-FCF26FFE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7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3600" kern="1200" spc="1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bg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mmarie" TargetMode="External"/><Relationship Id="rId2" Type="http://schemas.openxmlformats.org/officeDocument/2006/relationships/hyperlink" Target="http://datasavvy.wordpres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linkedin.com/in/meaganlongoria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pivotpro.com/2015/07/excel-2016-heartwarming-improvements/" TargetMode="External"/><Relationship Id="rId7" Type="http://schemas.openxmlformats.org/officeDocument/2006/relationships/hyperlink" Target="http://blogs.technet.com/b/dataplatforminsider/archive/2015/10/29/microsoft-business-intelligence-our-reporting-roadmap.aspx" TargetMode="External"/><Relationship Id="rId2" Type="http://schemas.openxmlformats.org/officeDocument/2006/relationships/hyperlink" Target="https://support.office.com/en-ca/article/What-s-new-in-Excel-2016-for-Windows-5fdb9208-ff33-45b6-9e08-1f5cdb3a6c7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sdn.microsoft.com/en-us/library/bb522628.aspx" TargetMode="External"/><Relationship Id="rId5" Type="http://schemas.openxmlformats.org/officeDocument/2006/relationships/hyperlink" Target="https://support.office.com/en-in/article/New-DAX-functions-8192a787-aa91-4d7f-9a82-4e2c607e629a" TargetMode="External"/><Relationship Id="rId4" Type="http://schemas.openxmlformats.org/officeDocument/2006/relationships/hyperlink" Target="http://www.cimaglobal.com/Thought-leadership/Newsletters/Insight-e-magazine/Insight-2015/Insight-October-2015/Excel-2016s-new-and-improved-features-part-one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msdn.com/b/powerbi/archive/2015/11/24/power-bi-mobile-apps-update-_2d00_-november-2015.aspx" TargetMode="External"/><Relationship Id="rId2" Type="http://schemas.openxmlformats.org/officeDocument/2006/relationships/hyperlink" Target="https://powerbi.microsoft.com/en-us/documentation/powerbi-desktop-latest-updat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savvy.wordpress.com/power-bi-updates/" TargetMode="External"/><Relationship Id="rId5" Type="http://schemas.openxmlformats.org/officeDocument/2006/relationships/hyperlink" Target="http://sqldusty.com/2015/12/30/getting-started-with-r-visuals-in-power-bi/" TargetMode="External"/><Relationship Id="rId4" Type="http://schemas.openxmlformats.org/officeDocument/2006/relationships/hyperlink" Target="http://blogs.msdn.com/b/analysisservices/archive/2015/12/08/white-paper-published-deploying-sql-server-2016-powerpivot-and-power-view-in-sharepoint-2016.aspx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What’s New In Power BI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5152103"/>
            <a:ext cx="9418320" cy="819026"/>
          </a:xfrm>
        </p:spPr>
        <p:txBody>
          <a:bodyPr numCol="2" anchor="b"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</a:schemeClr>
                </a:solidFill>
              </a:rPr>
              <a:t>Meagan Longoria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</a:rPr>
              <a:t>January 12, 2015</a:t>
            </a:r>
          </a:p>
        </p:txBody>
      </p:sp>
      <p:pic>
        <p:nvPicPr>
          <p:cNvPr id="1028" name="Picture 4" descr="C:\Users\MLONGO~1\AppData\Local\Temp\SNAGHTML2c41a9f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58" y="418331"/>
            <a:ext cx="303888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8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About Me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9956734" cy="435133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Meagan Longoria</a:t>
            </a:r>
          </a:p>
          <a:p>
            <a:pPr marL="0" indent="0">
              <a:buNone/>
            </a:pPr>
            <a:r>
              <a:rPr lang="en-US" dirty="0" smtClean="0"/>
              <a:t>Senior Solutions Consultant at </a:t>
            </a:r>
          </a:p>
          <a:p>
            <a:pPr marL="0" indent="0">
              <a:buNone/>
            </a:pPr>
            <a:r>
              <a:rPr lang="en-US" dirty="0" smtClean="0"/>
              <a:t>Co-organizer </a:t>
            </a:r>
            <a:r>
              <a:rPr lang="en-US" dirty="0" smtClean="0"/>
              <a:t>of Kansas City SQL </a:t>
            </a:r>
            <a:r>
              <a:rPr lang="en-US" dirty="0" smtClean="0"/>
              <a:t>Saturday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Blog: </a:t>
            </a:r>
            <a:r>
              <a:rPr lang="en-US" dirty="0" smtClean="0">
                <a:hlinkClick r:id="rId2"/>
              </a:rPr>
              <a:t>http://DataSavvy.wordpress.com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Twitter: </a:t>
            </a:r>
            <a:r>
              <a:rPr lang="en-US" dirty="0" smtClean="0">
                <a:hlinkClick r:id="rId3"/>
              </a:rPr>
              <a:t>@</a:t>
            </a:r>
            <a:r>
              <a:rPr lang="en-US" dirty="0" err="1" smtClean="0">
                <a:hlinkClick r:id="rId3"/>
              </a:rPr>
              <a:t>mmarie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LinkedIn: </a:t>
            </a:r>
            <a:r>
              <a:rPr lang="en-US" dirty="0" smtClean="0">
                <a:hlinkClick r:id="rId4"/>
              </a:rPr>
              <a:t>www.linkedin.com/in/meaganlongoria</a:t>
            </a:r>
            <a:r>
              <a:rPr lang="en-US" dirty="0">
                <a:hlinkClick r:id="rId4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746" y="2627442"/>
            <a:ext cx="4296698" cy="552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8300" b="12505"/>
          <a:stretch/>
        </p:blipFill>
        <p:spPr>
          <a:xfrm>
            <a:off x="9289074" y="8351"/>
            <a:ext cx="1998356" cy="240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5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8" y="-10572"/>
            <a:ext cx="10362942" cy="6878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3477276" cy="1325562"/>
          </a:xfrm>
        </p:spPr>
        <p:txBody>
          <a:bodyPr/>
          <a:lstStyle/>
          <a:p>
            <a:r>
              <a:rPr lang="en-US" b="1" dirty="0" smtClean="0">
                <a:ln w="12700">
                  <a:solidFill>
                    <a:schemeClr val="accent1"/>
                  </a:solidFill>
                </a:ln>
              </a:rPr>
              <a:t>Who Are You?</a:t>
            </a:r>
            <a:endParaRPr lang="en-US" b="1" dirty="0">
              <a:ln w="12700">
                <a:solidFill>
                  <a:schemeClr val="accent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0" y="2323291"/>
            <a:ext cx="8826025" cy="646051"/>
          </a:xfrm>
          <a:solidFill>
            <a:schemeClr val="bg1"/>
          </a:solidFill>
          <a:effectLst>
            <a:softEdge rad="31750"/>
          </a:effectLst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What is your role: analyst, BI developer, other?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61870" y="4102929"/>
            <a:ext cx="8826025" cy="61655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3600" kern="1200" spc="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industries are represented here?</a:t>
            </a:r>
          </a:p>
        </p:txBody>
      </p:sp>
    </p:spTree>
    <p:extLst>
      <p:ext uri="{BB962C8B-B14F-4D97-AF65-F5344CB8AC3E}">
        <p14:creationId xmlns:p14="http://schemas.microsoft.com/office/powerpoint/2010/main" val="97332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Power BI?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61872" y="2163098"/>
            <a:ext cx="8595360" cy="1524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6408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Power BI Desktop tool, PowerBI.com, and Power BI mobile apps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Related But Separate:</a:t>
            </a:r>
          </a:p>
          <a:p>
            <a:pPr marL="0" indent="0">
              <a:buNone/>
            </a:pPr>
            <a:r>
              <a:rPr lang="en-US" dirty="0" smtClean="0"/>
              <a:t>Power Pivot, Get Data/Power Query, Power Map/3D Map, and Power View in Excel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Power Pivot and Power View in SharePoint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1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0"/>
            <a:ext cx="10677832" cy="6872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static1.squarespace.com/static/52d1b75de4b0ed895b7e7de9/t/5691c4751c1210fdda33d0ee/1452393592103/PowerBIV2EndToEndFeatures_MelissaCoa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6" y="14190"/>
            <a:ext cx="90487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Excel 2016 – September 2015</a:t>
            </a:r>
          </a:p>
          <a:p>
            <a:pPr marL="0" indent="0">
              <a:buNone/>
            </a:pPr>
            <a:r>
              <a:rPr lang="en-US" dirty="0"/>
              <a:t>SQL Server 2016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4"/>
                </a:solidFill>
              </a:rPr>
              <a:t>Different Release Cycles:</a:t>
            </a:r>
          </a:p>
          <a:p>
            <a:pPr marL="0" indent="0">
              <a:buNone/>
            </a:pPr>
            <a:r>
              <a:rPr lang="en-US" dirty="0" smtClean="0"/>
              <a:t>Power BI Desktop - monthly</a:t>
            </a:r>
          </a:p>
          <a:p>
            <a:pPr marL="0" indent="0">
              <a:buNone/>
            </a:pPr>
            <a:r>
              <a:rPr lang="en-US" dirty="0"/>
              <a:t>Power BI Mobile </a:t>
            </a:r>
            <a:r>
              <a:rPr lang="en-US" dirty="0" smtClean="0"/>
              <a:t>- </a:t>
            </a:r>
            <a:r>
              <a:rPr lang="en-US" dirty="0"/>
              <a:t>monthly</a:t>
            </a:r>
          </a:p>
          <a:p>
            <a:pPr marL="0" indent="0">
              <a:buNone/>
            </a:pPr>
            <a:r>
              <a:rPr lang="en-US" dirty="0" smtClean="0"/>
              <a:t>Power BI Service - weekly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https://upload.wikimedia.org/wikipedia/commons/thumb/8/86/Microsoft_Excel_2013_logo.svg/782px-Microsoft_Excel_2013_logo.svg.pn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865" y="861397"/>
            <a:ext cx="1828800" cy="182880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zdnet.de/wp-content/uploads/2015/05/microsoft_sql-server-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r="12366"/>
          <a:stretch/>
        </p:blipFill>
        <p:spPr bwMode="auto">
          <a:xfrm>
            <a:off x="9370142" y="2667177"/>
            <a:ext cx="1835355" cy="182880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linearis.at/wp-content/uploads/PowerBIcom-150x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865" y="4495977"/>
            <a:ext cx="1828800" cy="182880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8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710816"/>
            <a:ext cx="8595360" cy="4351337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Power Query functionality is now native Get &amp; Transform Data (automate with VBA)</a:t>
            </a:r>
          </a:p>
          <a:p>
            <a:pPr marL="0" indent="0">
              <a:buNone/>
            </a:pPr>
            <a:r>
              <a:rPr lang="en-US" sz="3200" dirty="0" smtClean="0"/>
              <a:t>Power Map functionality is now 3D Maps, available in all versions</a:t>
            </a:r>
          </a:p>
          <a:p>
            <a:pPr marL="0" indent="0">
              <a:buNone/>
            </a:pPr>
            <a:r>
              <a:rPr lang="en-US" sz="3200" dirty="0" smtClean="0"/>
              <a:t>Measure icons and search the PivotTable fields list</a:t>
            </a:r>
          </a:p>
          <a:p>
            <a:pPr marL="0" indent="0">
              <a:buNone/>
            </a:pPr>
            <a:r>
              <a:rPr lang="en-US" sz="3200" dirty="0" smtClean="0"/>
              <a:t>PivotChart drilldown buttons</a:t>
            </a:r>
          </a:p>
          <a:p>
            <a:pPr marL="0" indent="0">
              <a:buNone/>
            </a:pPr>
            <a:r>
              <a:rPr lang="en-US" sz="3200" dirty="0" smtClean="0"/>
              <a:t>Publish </a:t>
            </a:r>
            <a:r>
              <a:rPr lang="en-US" sz="3200" dirty="0"/>
              <a:t>to Power </a:t>
            </a:r>
            <a:r>
              <a:rPr lang="en-US" sz="3200" dirty="0" smtClean="0"/>
              <a:t>BI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919" y="5522974"/>
            <a:ext cx="2286000" cy="129116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512" y="5881928"/>
            <a:ext cx="2286000" cy="932213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326" y="5129719"/>
            <a:ext cx="2286000" cy="168442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574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Pivot for Excel 2016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61871" y="1769808"/>
            <a:ext cx="8608521" cy="246036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750144"/>
            <a:ext cx="8491728" cy="4351337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Create/edit custom measures from PivotTable fields list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Improved </a:t>
            </a:r>
            <a:r>
              <a:rPr lang="en-US" sz="2800" dirty="0"/>
              <a:t>arrows/lines in diagram view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Smart </a:t>
            </a:r>
            <a:r>
              <a:rPr lang="en-US" sz="2800" dirty="0"/>
              <a:t>rename (formula fix-up)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More </a:t>
            </a:r>
            <a:r>
              <a:rPr lang="en-US" sz="2800" dirty="0"/>
              <a:t>readable data </a:t>
            </a:r>
            <a:r>
              <a:rPr lang="en-US" sz="2800" dirty="0" smtClean="0"/>
              <a:t>view</a:t>
            </a:r>
            <a:endParaRPr lang="en-US" sz="2800" dirty="0"/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Calendar function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Automatic </a:t>
            </a:r>
            <a:r>
              <a:rPr lang="en-US" sz="2800" dirty="0" smtClean="0"/>
              <a:t>relationship detection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Bi-directional filters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New </a:t>
            </a:r>
            <a:r>
              <a:rPr lang="en-US" sz="2800" dirty="0" smtClean="0"/>
              <a:t>DAX functions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DAX </a:t>
            </a:r>
            <a:r>
              <a:rPr lang="en-US" sz="2800" dirty="0" smtClean="0"/>
              <a:t>variables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3072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6" name="Excel 2016 PP Examp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3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Server Analysis Services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1" y="1828800"/>
            <a:ext cx="8776863" cy="4758813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Tabular Model Scripting </a:t>
            </a:r>
            <a:r>
              <a:rPr lang="en-US" sz="2800" dirty="0" smtClean="0">
                <a:solidFill>
                  <a:schemeClr val="accent1"/>
                </a:solidFill>
              </a:rPr>
              <a:t>Language (no server needed)</a:t>
            </a:r>
            <a:endParaRPr lang="en-US" sz="2800" dirty="0">
              <a:solidFill>
                <a:schemeClr val="accent1"/>
              </a:solidFill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Smart rename/formula fix-up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Calculated Tables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Improved formula editing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DAX </a:t>
            </a:r>
            <a:r>
              <a:rPr lang="en-US" sz="2800" dirty="0"/>
              <a:t>variables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Bi-directional </a:t>
            </a:r>
            <a:r>
              <a:rPr lang="en-US" sz="2800" dirty="0"/>
              <a:t>filters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New </a:t>
            </a:r>
            <a:r>
              <a:rPr lang="en-US" sz="2800" dirty="0" smtClean="0"/>
              <a:t>DAX functions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Direct Query for Oracle, Teradata, and MS Analytics Platform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740" y="2418734"/>
            <a:ext cx="5563092" cy="2294213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963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Server Reporting Services 2016</a:t>
            </a:r>
            <a:endParaRPr lang="en-US" dirty="0"/>
          </a:p>
        </p:txBody>
      </p:sp>
      <p:pic>
        <p:nvPicPr>
          <p:cNvPr id="2050" name="Picture 2" descr="http://blogs.msdn.com/cfs-filesystemfile.ashx/__key/communityserver-blogs-components-weblogfiles/00-00-00-83-42-metablogapi/2211.image_5F00_13C99E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50" y="2025445"/>
            <a:ext cx="2712782" cy="4822724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7469173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Host mobile (Datazen) reports on a local report server and view in Power BI mobile apps </a:t>
            </a:r>
          </a:p>
          <a:p>
            <a:pPr marL="0" indent="0">
              <a:buNone/>
            </a:pPr>
            <a:r>
              <a:rPr lang="en-US" dirty="0" smtClean="0"/>
              <a:t>Publish interactive (Power BI) reports to SSRS report server (coming soon)</a:t>
            </a:r>
          </a:p>
        </p:txBody>
      </p:sp>
    </p:spTree>
    <p:extLst>
      <p:ext uri="{BB962C8B-B14F-4D97-AF65-F5344CB8AC3E}">
        <p14:creationId xmlns:p14="http://schemas.microsoft.com/office/powerpoint/2010/main" val="7798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Power BI Overview</a:t>
            </a:r>
            <a:endParaRPr lang="en-US" dirty="0"/>
          </a:p>
        </p:txBody>
      </p:sp>
      <p:grpSp>
        <p:nvGrpSpPr>
          <p:cNvPr id="80" name="Group 79"/>
          <p:cNvGrpSpPr/>
          <p:nvPr/>
        </p:nvGrpSpPr>
        <p:grpSpPr>
          <a:xfrm>
            <a:off x="151584" y="1494521"/>
            <a:ext cx="11977679" cy="5197743"/>
            <a:chOff x="141752" y="1494521"/>
            <a:chExt cx="11977679" cy="5197743"/>
          </a:xfrm>
          <a:effectLst/>
        </p:grpSpPr>
        <p:grpSp>
          <p:nvGrpSpPr>
            <p:cNvPr id="3" name="Group 2"/>
            <p:cNvGrpSpPr/>
            <p:nvPr/>
          </p:nvGrpSpPr>
          <p:grpSpPr>
            <a:xfrm>
              <a:off x="8597864" y="1494521"/>
              <a:ext cx="3521567" cy="2401204"/>
              <a:chOff x="8785859" y="1494521"/>
              <a:chExt cx="3521567" cy="2401204"/>
            </a:xfrm>
            <a:effectLst/>
          </p:grpSpPr>
          <p:grpSp>
            <p:nvGrpSpPr>
              <p:cNvPr id="4" name="Group 3"/>
              <p:cNvGrpSpPr/>
              <p:nvPr/>
            </p:nvGrpSpPr>
            <p:grpSpPr>
              <a:xfrm>
                <a:off x="8785859" y="1579444"/>
                <a:ext cx="3431366" cy="2316281"/>
                <a:chOff x="8785859" y="1579444"/>
                <a:chExt cx="3431366" cy="2316281"/>
              </a:xfrm>
            </p:grpSpPr>
            <p:sp>
              <p:nvSpPr>
                <p:cNvPr id="6" name="Rectangle 5"/>
                <p:cNvSpPr/>
                <p:nvPr/>
              </p:nvSpPr>
              <p:spPr bwMode="auto">
                <a:xfrm>
                  <a:off x="8785859" y="1579444"/>
                  <a:ext cx="3431366" cy="2316281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10795" cap="flat" cmpd="sng" algn="ctr">
                  <a:noFill/>
                  <a:prstDash val="dash"/>
                  <a:headEnd type="none" w="med" len="med"/>
                  <a:tailEnd type="none" w="med" len="med"/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 vert="horz" wrap="square" lIns="0" tIns="46637" rIns="0" bIns="46637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32398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0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8785859" y="1579444"/>
                  <a:ext cx="1645902" cy="461665"/>
                </a:xfrm>
                <a:prstGeom prst="rect">
                  <a:avLst/>
                </a:prstGeom>
                <a:noFill/>
              </p:spPr>
              <p:txBody>
                <a:bodyPr wrap="square" lIns="182880" tIns="146304" rIns="182880" bIns="91440" rtlCol="0">
                  <a:spAutoFit/>
                </a:bodyPr>
                <a:lstStyle>
                  <a:defPPr>
                    <a:defRPr lang="en-US"/>
                  </a:defPPr>
                  <a:lvl1pPr marR="0" lvl="0" indent="0" defTabSz="914400" fontAlgn="auto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 kumimoji="0" sz="1600" b="1" i="0" u="none" strike="noStrike" kern="0" cap="none" spc="0" normalizeH="0" baseline="0">
                      <a:ln>
                        <a:noFill/>
                      </a:ln>
                      <a:gradFill>
                        <a:gsLst>
                          <a:gs pos="93162">
                            <a:schemeClr val="tx1">
                              <a:lumMod val="50000"/>
                            </a:schemeClr>
                          </a:gs>
                          <a:gs pos="68000">
                            <a:schemeClr val="tx1">
                              <a:lumMod val="50000"/>
                            </a:schemeClr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</a:defRPr>
                  </a:lvl1pPr>
                </a:lstStyle>
                <a:p>
                  <a:r>
                    <a:rPr lang="en-US" dirty="0">
                      <a:gradFill>
                        <a:gsLst>
                          <a:gs pos="80342">
                            <a:srgbClr val="0078D7"/>
                          </a:gs>
                          <a:gs pos="46000">
                            <a:srgbClr val="0078D7"/>
                          </a:gs>
                        </a:gsLst>
                        <a:lin ang="5400000" scaled="0"/>
                      </a:gradFill>
                    </a:rPr>
                    <a:t>Web browser</a:t>
                  </a:r>
                </a:p>
              </p:txBody>
            </p:sp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812742" y="1769701"/>
                  <a:ext cx="264505" cy="284798"/>
                </a:xfrm>
                <a:prstGeom prst="rect">
                  <a:avLst/>
                </a:prstGeom>
              </p:spPr>
            </p:pic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47752" y="2136839"/>
                  <a:ext cx="2729426" cy="1642235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</p:grpSp>
          <p:sp>
            <p:nvSpPr>
              <p:cNvPr id="5" name="TextBox 4"/>
              <p:cNvSpPr txBox="1"/>
              <p:nvPr/>
            </p:nvSpPr>
            <p:spPr>
              <a:xfrm>
                <a:off x="11617939" y="1494521"/>
                <a:ext cx="689487" cy="4062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defTabSz="914400">
                  <a:lnSpc>
                    <a:spcPct val="90000"/>
                  </a:lnSpc>
                  <a:spcAft>
                    <a:spcPts val="600"/>
                  </a:spcAft>
                  <a:defRPr/>
                </a:pPr>
                <a:r>
                  <a:rPr lang="en-US" sz="800" b="1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HTML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015208" y="1579444"/>
              <a:ext cx="5351382" cy="1527048"/>
              <a:chOff x="3241650" y="1579444"/>
              <a:chExt cx="5351382" cy="1527048"/>
            </a:xfrm>
            <a:effectLst/>
          </p:grpSpPr>
          <p:sp>
            <p:nvSpPr>
              <p:cNvPr id="11" name="Rectangle 10"/>
              <p:cNvSpPr/>
              <p:nvPr/>
            </p:nvSpPr>
            <p:spPr bwMode="auto">
              <a:xfrm>
                <a:off x="3241650" y="1579444"/>
                <a:ext cx="5351382" cy="1527048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solid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46637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241650" y="1592262"/>
                <a:ext cx="2585840" cy="4616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91440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Microsoft </a:t>
                </a:r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cloud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3382408" y="2125663"/>
                <a:ext cx="5101851" cy="737000"/>
                <a:chOff x="3382408" y="1942967"/>
                <a:chExt cx="5101851" cy="737000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lum bright="-28000"/>
                </a:blip>
                <a:srcRect l="-119947" t="-15357" r="-301267" b="-9626"/>
                <a:stretch/>
              </p:blipFill>
              <p:spPr>
                <a:xfrm>
                  <a:off x="3382408" y="1942967"/>
                  <a:ext cx="5101851" cy="737000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  <p:sp>
              <p:nvSpPr>
                <p:cNvPr id="15" name="Rectangle 14"/>
                <p:cNvSpPr/>
                <p:nvPr/>
              </p:nvSpPr>
              <p:spPr bwMode="auto">
                <a:xfrm>
                  <a:off x="4931450" y="2019579"/>
                  <a:ext cx="1977244" cy="598563"/>
                </a:xfrm>
                <a:prstGeom prst="rect">
                  <a:avLst/>
                </a:prstGeom>
                <a:noFill/>
                <a:ln w="1079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46637" rIns="0" bIns="46637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32398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2100" kern="0" dirty="0" smtClean="0">
                      <a:gradFill>
                        <a:gsLst>
                          <a:gs pos="1709">
                            <a:srgbClr val="505050"/>
                          </a:gs>
                          <a:gs pos="30000">
                            <a:srgbClr val="505050"/>
                          </a:gs>
                        </a:gsLst>
                        <a:lin ang="5400000" scaled="0"/>
                      </a:gradFill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   Power BI</a:t>
                  </a:r>
                </a:p>
              </p:txBody>
            </p:sp>
          </p:grpSp>
        </p:grpSp>
        <p:cxnSp>
          <p:nvCxnSpPr>
            <p:cNvPr id="16" name="Straight Arrow Connector 15"/>
            <p:cNvCxnSpPr/>
            <p:nvPr/>
          </p:nvCxnSpPr>
          <p:spPr>
            <a:xfrm flipH="1">
              <a:off x="8263402" y="2501557"/>
              <a:ext cx="621615" cy="0"/>
            </a:xfrm>
            <a:prstGeom prst="straightConnector1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arrow" w="med" len="sm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>
            <a:xfrm flipH="1">
              <a:off x="2880189" y="2474912"/>
              <a:ext cx="627063" cy="0"/>
            </a:xfrm>
            <a:prstGeom prst="straightConnector1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arrow" w="med" len="sm"/>
              <a:tailEnd type="none" w="med" len="med"/>
            </a:ln>
            <a:effectLst/>
          </p:spPr>
        </p:cxnSp>
        <p:grpSp>
          <p:nvGrpSpPr>
            <p:cNvPr id="18" name="Group 17"/>
            <p:cNvGrpSpPr/>
            <p:nvPr/>
          </p:nvGrpSpPr>
          <p:grpSpPr>
            <a:xfrm>
              <a:off x="3015207" y="2889948"/>
              <a:ext cx="2719329" cy="3274314"/>
              <a:chOff x="3241649" y="2889948"/>
              <a:chExt cx="2719329" cy="3274314"/>
            </a:xfrm>
            <a:effectLst/>
          </p:grpSpPr>
          <p:sp>
            <p:nvSpPr>
              <p:cNvPr id="19" name="Rectangle 18"/>
              <p:cNvSpPr/>
              <p:nvPr/>
            </p:nvSpPr>
            <p:spPr bwMode="auto">
              <a:xfrm>
                <a:off x="3241650" y="3192461"/>
                <a:ext cx="2719328" cy="297180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solid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46637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3362118" y="3456716"/>
                <a:ext cx="2520949" cy="2175734"/>
                <a:chOff x="4847969" y="3062745"/>
                <a:chExt cx="2520949" cy="2175734"/>
              </a:xfrm>
            </p:grpSpPr>
            <p:sp>
              <p:nvSpPr>
                <p:cNvPr id="23" name="Can 22"/>
                <p:cNvSpPr/>
                <p:nvPr/>
              </p:nvSpPr>
              <p:spPr>
                <a:xfrm>
                  <a:off x="6614453" y="4179257"/>
                  <a:ext cx="392619" cy="516319"/>
                </a:xfrm>
                <a:prstGeom prst="can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E3E3E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32418">
                    <a:lnSpc>
                      <a:spcPct val="90000"/>
                    </a:lnSpc>
                    <a:defRPr/>
                  </a:pPr>
                  <a:endParaRPr lang="en-US" sz="1836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latin typeface="Segoe UI Light" panose="020B0502040204020203" pitchFamily="34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6146413" y="4695887"/>
                  <a:ext cx="1197656" cy="286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R="0" lvl="0" indent="0" algn="ctr" defTabSz="932418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400" b="0" i="0" u="none" strike="noStrike" kern="0" cap="none" spc="0" normalizeH="0" baseline="0">
                      <a:ln>
                        <a:noFill/>
                      </a:ln>
                      <a:gradFill>
                        <a:gsLst>
                          <a:gs pos="93162">
                            <a:schemeClr val="tx1">
                              <a:lumMod val="50000"/>
                            </a:schemeClr>
                          </a:gs>
                          <a:gs pos="68000">
                            <a:schemeClr val="tx1">
                              <a:lumMod val="50000"/>
                            </a:schemeClr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defRPr>
                  </a:lvl1pPr>
                </a:lstStyle>
                <a:p>
                  <a:pPr algn="l">
                    <a:lnSpc>
                      <a:spcPct val="90000"/>
                    </a:lnSpc>
                  </a:pPr>
                  <a: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Partner apps</a:t>
                  </a:r>
                </a:p>
              </p:txBody>
            </p:sp>
            <p:sp>
              <p:nvSpPr>
                <p:cNvPr id="25" name="Can 24"/>
                <p:cNvSpPr/>
                <p:nvPr/>
              </p:nvSpPr>
              <p:spPr>
                <a:xfrm>
                  <a:off x="6614453" y="3062745"/>
                  <a:ext cx="392619" cy="516319"/>
                </a:xfrm>
                <a:prstGeom prst="can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E3E3E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32418">
                    <a:lnSpc>
                      <a:spcPct val="90000"/>
                    </a:lnSpc>
                    <a:defRPr/>
                  </a:pPr>
                  <a:endParaRPr lang="en-US" sz="1836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latin typeface="Segoe UI Light" panose="020B0502040204020203" pitchFamily="34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6171673" y="3547888"/>
                  <a:ext cx="1065410" cy="286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R="0" lvl="0" indent="0" algn="ctr" defTabSz="932418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400" b="0" i="0" u="none" strike="noStrike" kern="0" cap="none" spc="0" normalizeH="0" baseline="0">
                      <a:ln>
                        <a:noFill/>
                      </a:ln>
                      <a:gradFill>
                        <a:gsLst>
                          <a:gs pos="93162">
                            <a:schemeClr val="tx1">
                              <a:lumMod val="50000"/>
                            </a:schemeClr>
                          </a:gs>
                          <a:gs pos="68000">
                            <a:schemeClr val="tx1">
                              <a:lumMod val="50000"/>
                            </a:schemeClr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defRPr>
                  </a:lvl1pPr>
                </a:lstStyle>
                <a:p>
                  <a:pPr algn="l">
                    <a:lnSpc>
                      <a:spcPct val="90000"/>
                    </a:lnSpc>
                  </a:pPr>
                  <a: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Office 365</a:t>
                  </a:r>
                </a:p>
              </p:txBody>
            </p:sp>
            <p:sp>
              <p:nvSpPr>
                <p:cNvPr id="27" name="Can 26"/>
                <p:cNvSpPr/>
                <p:nvPr/>
              </p:nvSpPr>
              <p:spPr>
                <a:xfrm>
                  <a:off x="5253277" y="4179257"/>
                  <a:ext cx="392619" cy="516319"/>
                </a:xfrm>
                <a:prstGeom prst="can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E3E3E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32418">
                    <a:lnSpc>
                      <a:spcPct val="90000"/>
                    </a:lnSpc>
                    <a:defRPr/>
                  </a:pPr>
                  <a:endParaRPr lang="en-US" sz="1836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latin typeface="Segoe UI Light" panose="020B0502040204020203" pitchFamily="34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5024226" y="4695887"/>
                  <a:ext cx="947695" cy="2862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R="0" lvl="0" indent="0" algn="ctr" defTabSz="932418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400" b="0" i="0" u="none" strike="noStrike" kern="0" cap="none" spc="0" normalizeH="0" baseline="0">
                      <a:ln>
                        <a:noFill/>
                      </a:ln>
                      <a:gradFill>
                        <a:gsLst>
                          <a:gs pos="93162">
                            <a:schemeClr val="tx1">
                              <a:lumMod val="50000"/>
                            </a:schemeClr>
                          </a:gs>
                          <a:gs pos="68000">
                            <a:schemeClr val="tx1">
                              <a:lumMod val="50000"/>
                            </a:schemeClr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defRPr>
                  </a:lvl1pPr>
                </a:lstStyle>
                <a:p>
                  <a:pPr algn="l">
                    <a:lnSpc>
                      <a:spcPct val="90000"/>
                    </a:lnSpc>
                  </a:pPr>
                  <a: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Dynamics</a:t>
                  </a:r>
                </a:p>
              </p:txBody>
            </p:sp>
            <p:sp>
              <p:nvSpPr>
                <p:cNvPr id="29" name="Can 28"/>
                <p:cNvSpPr/>
                <p:nvPr/>
              </p:nvSpPr>
              <p:spPr>
                <a:xfrm>
                  <a:off x="5253277" y="3062745"/>
                  <a:ext cx="392619" cy="516319"/>
                </a:xfrm>
                <a:prstGeom prst="can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E3E3E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32418">
                    <a:lnSpc>
                      <a:spcPct val="90000"/>
                    </a:lnSpc>
                    <a:defRPr/>
                  </a:pPr>
                  <a:endParaRPr lang="en-US" sz="1836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latin typeface="Segoe UI Light" panose="020B0502040204020203" pitchFamily="34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5013374" y="3547887"/>
                  <a:ext cx="1088760" cy="4801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R="0" lvl="0" indent="0" algn="ctr" defTabSz="932418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400" b="0" i="0" u="none" strike="noStrike" kern="0" cap="none" spc="0" normalizeH="0" baseline="0">
                      <a:ln>
                        <a:noFill/>
                      </a:ln>
                      <a:gradFill>
                        <a:gsLst>
                          <a:gs pos="93162">
                            <a:schemeClr val="tx1">
                              <a:lumMod val="50000"/>
                            </a:schemeClr>
                          </a:gs>
                          <a:gs pos="68000">
                            <a:schemeClr val="tx1">
                              <a:lumMod val="50000"/>
                            </a:schemeClr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defRPr>
                  </a:lvl1pPr>
                </a:lstStyle>
                <a:p>
                  <a:pPr algn="l">
                    <a:lnSpc>
                      <a:spcPct val="90000"/>
                    </a:lnSpc>
                  </a:pPr>
                  <a: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Azure </a:t>
                  </a:r>
                  <a:r>
                    <a:rPr lang="en-US" dirty="0" smtClean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data </a:t>
                  </a:r>
                  <a: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/>
                  </a:r>
                  <a:br>
                    <a:rPr lang="en-US" dirty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</a:br>
                  <a:r>
                    <a:rPr lang="en-US" dirty="0" smtClean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rPr>
                    <a:t>services</a:t>
                  </a:r>
                  <a:endParaRPr lang="en-US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5645897" y="4421440"/>
                  <a:ext cx="500517" cy="0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</a:ln>
                <a:effectLst/>
              </p:spPr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6084707" y="4421440"/>
                  <a:ext cx="534799" cy="0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</a:ln>
                <a:effectLst/>
              </p:spPr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5652753" y="3320821"/>
                  <a:ext cx="493660" cy="0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</a:ln>
                <a:effectLst/>
              </p:spPr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6084706" y="3320821"/>
                  <a:ext cx="521086" cy="0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</a:ln>
                <a:effectLst/>
              </p:spPr>
            </p:cxnSp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4854318" y="5234239"/>
                  <a:ext cx="2514600" cy="1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none"/>
                </a:ln>
                <a:effectLst/>
              </p:spPr>
            </p:cxnSp>
            <p:cxnSp>
              <p:nvCxnSpPr>
                <p:cNvPr id="36" name="Straight Connector 35"/>
                <p:cNvCxnSpPr/>
                <p:nvPr/>
              </p:nvCxnSpPr>
              <p:spPr>
                <a:xfrm flipH="1" flipV="1">
                  <a:off x="4847969" y="3320905"/>
                  <a:ext cx="13940" cy="1917574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none"/>
                </a:ln>
                <a:effectLst/>
              </p:spPr>
            </p:cxnSp>
            <p:cxnSp>
              <p:nvCxnSpPr>
                <p:cNvPr id="37" name="Straight Connector 36"/>
                <p:cNvCxnSpPr/>
                <p:nvPr/>
              </p:nvCxnSpPr>
              <p:spPr>
                <a:xfrm flipH="1" flipV="1">
                  <a:off x="7349868" y="3320905"/>
                  <a:ext cx="9627" cy="1917574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none"/>
                </a:ln>
                <a:effectLst/>
              </p:spPr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4854318" y="3320904"/>
                  <a:ext cx="304800" cy="2889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  <p:cxnSp>
              <p:nvCxnSpPr>
                <p:cNvPr id="39" name="Straight Arrow Connector 38"/>
                <p:cNvCxnSpPr/>
                <p:nvPr/>
              </p:nvCxnSpPr>
              <p:spPr>
                <a:xfrm flipH="1">
                  <a:off x="7067395" y="3320904"/>
                  <a:ext cx="288824" cy="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  <p:cxnSp>
              <p:nvCxnSpPr>
                <p:cNvPr id="40" name="Straight Arrow Connector 39"/>
                <p:cNvCxnSpPr/>
                <p:nvPr/>
              </p:nvCxnSpPr>
              <p:spPr>
                <a:xfrm flipH="1">
                  <a:off x="7088709" y="4421440"/>
                  <a:ext cx="267510" cy="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  <p:cxnSp>
              <p:nvCxnSpPr>
                <p:cNvPr id="41" name="Straight Arrow Connector 40"/>
                <p:cNvCxnSpPr/>
                <p:nvPr/>
              </p:nvCxnSpPr>
              <p:spPr>
                <a:xfrm>
                  <a:off x="4854318" y="4441387"/>
                  <a:ext cx="304800" cy="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2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</p:grpSp>
          <p:cxnSp>
            <p:nvCxnSpPr>
              <p:cNvPr id="21" name="Straight Connector 20"/>
              <p:cNvCxnSpPr/>
              <p:nvPr/>
            </p:nvCxnSpPr>
            <p:spPr>
              <a:xfrm>
                <a:off x="4649990" y="2889948"/>
                <a:ext cx="4454" cy="2736152"/>
              </a:xfrm>
              <a:prstGeom prst="line">
                <a:avLst/>
              </a:prstGeom>
              <a:noFill/>
              <a:ln w="15875" cap="flat" cmpd="sng" algn="ctr">
                <a:solidFill>
                  <a:schemeClr val="tx2"/>
                </a:solidFill>
                <a:prstDash val="sysDash"/>
                <a:miter lim="800000"/>
                <a:headEnd type="arrow"/>
                <a:tailEnd type="none"/>
              </a:ln>
              <a:effectLst/>
            </p:spPr>
          </p:cxnSp>
          <p:sp>
            <p:nvSpPr>
              <p:cNvPr id="22" name="TextBox 21"/>
              <p:cNvSpPr txBox="1"/>
              <p:nvPr/>
            </p:nvSpPr>
            <p:spPr>
              <a:xfrm>
                <a:off x="3241649" y="5626397"/>
                <a:ext cx="2711609" cy="5170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Microsoft </a:t>
                </a:r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cloud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5831352" y="2889948"/>
              <a:ext cx="2535036" cy="3274314"/>
              <a:chOff x="5969000" y="2889948"/>
              <a:chExt cx="2535036" cy="3274314"/>
            </a:xfrm>
            <a:effectLst/>
          </p:grpSpPr>
          <p:sp>
            <p:nvSpPr>
              <p:cNvPr id="43" name="Rectangle 42"/>
              <p:cNvSpPr/>
              <p:nvPr/>
            </p:nvSpPr>
            <p:spPr bwMode="auto">
              <a:xfrm>
                <a:off x="5969000" y="3192462"/>
                <a:ext cx="2535036" cy="29718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solid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46637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096000" y="3991653"/>
                <a:ext cx="2299466" cy="10525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Ins="0" rtlCol="0">
                <a:noAutofit/>
              </a:bodyPr>
              <a:lstStyle>
                <a:defPPr>
                  <a:defRPr lang="en-US"/>
                </a:defPPr>
                <a:lvl1pPr marR="0" lvl="0" indent="0" algn="ctr" defTabSz="932418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4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defRPr>
                </a:lvl1pPr>
              </a:lstStyle>
              <a:p>
                <a:pPr algn="l">
                  <a:lnSpc>
                    <a:spcPct val="90000"/>
                  </a:lnSpc>
                </a:pPr>
                <a:r>
                  <a:rPr lang="en-US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Non Microsoft </a:t>
                </a:r>
                <a:r>
                  <a:rPr lang="en-US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cloud software </a:t>
                </a:r>
                <a:r>
                  <a:rPr lang="en-US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systems</a:t>
                </a:r>
              </a:p>
              <a:p>
                <a:pPr algn="l">
                  <a:lnSpc>
                    <a:spcPct val="90000"/>
                  </a:lnSpc>
                </a:pPr>
                <a:r>
                  <a:rPr lang="en-US" sz="1200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(e.g</a:t>
                </a:r>
                <a:r>
                  <a:rPr lang="en-US" sz="120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., </a:t>
                </a:r>
                <a:r>
                  <a:rPr lang="en-US" sz="1200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SaaS applications, </a:t>
                </a:r>
                <a:br>
                  <a:rPr lang="en-US" sz="1200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</a:br>
                <a:r>
                  <a:rPr lang="en-US" sz="1200" spc="-30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IOT scenarios, </a:t>
                </a:r>
                <a:r>
                  <a:rPr lang="en-US" sz="1200" spc="-3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and data </a:t>
                </a:r>
                <a:r>
                  <a:rPr lang="en-US" sz="1200" spc="-30" dirty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rPr>
                  <a:t>streams)</a:t>
                </a:r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>
                <a:off x="7268435" y="2889948"/>
                <a:ext cx="0" cy="1091502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2"/>
                </a:solidFill>
                <a:prstDash val="solid"/>
                <a:miter lim="800000"/>
                <a:headEnd type="arrow" w="med" len="sm"/>
                <a:tailEnd type="none" w="med" len="med"/>
              </a:ln>
              <a:effectLst/>
            </p:spPr>
          </p:cxnSp>
          <p:sp>
            <p:nvSpPr>
              <p:cNvPr id="46" name="TextBox 45"/>
              <p:cNvSpPr txBox="1"/>
              <p:nvPr/>
            </p:nvSpPr>
            <p:spPr>
              <a:xfrm>
                <a:off x="5994503" y="5639097"/>
                <a:ext cx="2470183" cy="5170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Non-Microsoft cloud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</p:grpSp>
        <p:cxnSp>
          <p:nvCxnSpPr>
            <p:cNvPr id="47" name="Straight Arrow Connector 46"/>
            <p:cNvCxnSpPr/>
            <p:nvPr/>
          </p:nvCxnSpPr>
          <p:spPr>
            <a:xfrm>
              <a:off x="2874633" y="4792057"/>
              <a:ext cx="230982" cy="0"/>
            </a:xfrm>
            <a:prstGeom prst="straightConnector1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none" w="med" len="sm"/>
              <a:tailEnd type="arrow" w="sm" len="sm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>
            <a:xfrm>
              <a:off x="2883743" y="2474912"/>
              <a:ext cx="0" cy="2316163"/>
            </a:xfrm>
            <a:prstGeom prst="line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none" w="med" len="sm"/>
              <a:tailEnd type="none"/>
            </a:ln>
            <a:effectLst/>
          </p:spPr>
        </p:cxnSp>
        <p:grpSp>
          <p:nvGrpSpPr>
            <p:cNvPr id="49" name="Group 48"/>
            <p:cNvGrpSpPr/>
            <p:nvPr/>
          </p:nvGrpSpPr>
          <p:grpSpPr>
            <a:xfrm>
              <a:off x="143780" y="3649662"/>
              <a:ext cx="2620171" cy="2514600"/>
              <a:chOff x="175865" y="3649662"/>
              <a:chExt cx="2620171" cy="2514600"/>
            </a:xfrm>
            <a:effectLst/>
          </p:grpSpPr>
          <p:sp>
            <p:nvSpPr>
              <p:cNvPr id="50" name="Rectangle 49"/>
              <p:cNvSpPr/>
              <p:nvPr/>
            </p:nvSpPr>
            <p:spPr bwMode="auto">
              <a:xfrm>
                <a:off x="175865" y="3649662"/>
                <a:ext cx="2620171" cy="25146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dash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46637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75865" y="5636346"/>
                <a:ext cx="2605074" cy="5170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On-premises data 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black">
              <a:xfrm>
                <a:off x="492432" y="4096349"/>
                <a:ext cx="502538" cy="520539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82281" tIns="41141" rIns="82281" bIns="41141" numCol="1" anchor="t" anchorCtr="0" compatLnSpc="1">
                <a:prstTxWarp prst="textNoShape">
                  <a:avLst/>
                </a:prstTxWarp>
              </a:bodyPr>
              <a:lstStyle/>
              <a:p>
                <a:pPr defTabSz="932384">
                  <a:lnSpc>
                    <a:spcPct val="90000"/>
                  </a:lnSpc>
                  <a:defRPr/>
                </a:pPr>
                <a:endParaRPr lang="en-US" sz="1598" kern="0" dirty="0" smtClean="0">
                  <a:ln>
                    <a:solidFill>
                      <a:srgbClr val="FFFFFF">
                        <a:alpha val="0"/>
                      </a:srgbClr>
                    </a:solidFill>
                  </a:ln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53" name="Can 52"/>
              <p:cNvSpPr/>
              <p:nvPr/>
            </p:nvSpPr>
            <p:spPr>
              <a:xfrm>
                <a:off x="510546" y="4861883"/>
                <a:ext cx="465665" cy="534029"/>
              </a:xfrm>
              <a:prstGeom prst="can">
                <a:avLst/>
              </a:prstGeom>
              <a:solidFill>
                <a:schemeClr val="tx1"/>
              </a:solidFill>
              <a:ln w="19050" cap="flat" cmpd="sng" algn="ctr">
                <a:solidFill>
                  <a:srgbClr val="E3E3E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32418">
                  <a:lnSpc>
                    <a:spcPct val="90000"/>
                  </a:lnSpc>
                  <a:defRPr/>
                </a:pPr>
                <a:endParaRPr lang="en-US" sz="1836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  <a:latin typeface="Segoe UI Light" panose="020B0502040204020203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16260" y="4107342"/>
                <a:ext cx="1463862" cy="4801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32418">
                  <a:lnSpc>
                    <a:spcPct val="90000"/>
                  </a:lnSpc>
                  <a:defRPr/>
                </a:pPr>
                <a: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SQL Server </a:t>
                </a:r>
                <a:b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</a:br>
                <a: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analysis services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16260" y="4891018"/>
                <a:ext cx="1659429" cy="4801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32418">
                  <a:lnSpc>
                    <a:spcPct val="90000"/>
                  </a:lnSpc>
                  <a:defRPr/>
                </a:pPr>
                <a: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Databases and</a:t>
                </a:r>
                <a:b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</a:br>
                <a:r>
                  <a:rPr lang="en-US" sz="1400" kern="0" dirty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other data sources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8469903" y="3974232"/>
              <a:ext cx="3556652" cy="2190029"/>
              <a:chOff x="8670980" y="3974232"/>
              <a:chExt cx="3556652" cy="2190029"/>
            </a:xfrm>
            <a:effectLst/>
          </p:grpSpPr>
          <p:sp>
            <p:nvSpPr>
              <p:cNvPr id="57" name="Rectangle 56"/>
              <p:cNvSpPr/>
              <p:nvPr/>
            </p:nvSpPr>
            <p:spPr bwMode="auto">
              <a:xfrm>
                <a:off x="8796266" y="3974232"/>
                <a:ext cx="3431366" cy="2190029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dash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9144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70980" y="4143293"/>
                <a:ext cx="3387876" cy="1833562"/>
              </a:xfrm>
              <a:prstGeom prst="rect">
                <a:avLst/>
              </a:prstGeom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8796266" y="5647196"/>
                <a:ext cx="1645902" cy="5170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Mobile </a:t>
                </a:r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apps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0" name="Freeform 59"/>
              <p:cNvSpPr>
                <a:spLocks noChangeAspect="1" noEditPoints="1"/>
              </p:cNvSpPr>
              <p:nvPr/>
            </p:nvSpPr>
            <p:spPr bwMode="black">
              <a:xfrm>
                <a:off x="11011432" y="4133232"/>
                <a:ext cx="1046320" cy="233415"/>
              </a:xfrm>
              <a:custGeom>
                <a:avLst/>
                <a:gdLst>
                  <a:gd name="T0" fmla="*/ 115 w 526"/>
                  <a:gd name="T1" fmla="*/ 56 h 115"/>
                  <a:gd name="T2" fmla="*/ 49 w 526"/>
                  <a:gd name="T3" fmla="*/ 56 h 115"/>
                  <a:gd name="T4" fmla="*/ 0 w 526"/>
                  <a:gd name="T5" fmla="*/ 56 h 115"/>
                  <a:gd name="T6" fmla="*/ 0 w 526"/>
                  <a:gd name="T7" fmla="*/ 59 h 115"/>
                  <a:gd name="T8" fmla="*/ 49 w 526"/>
                  <a:gd name="T9" fmla="*/ 59 h 115"/>
                  <a:gd name="T10" fmla="*/ 115 w 526"/>
                  <a:gd name="T11" fmla="*/ 115 h 115"/>
                  <a:gd name="T12" fmla="*/ 231 w 526"/>
                  <a:gd name="T13" fmla="*/ 23 h 115"/>
                  <a:gd name="T14" fmla="*/ 215 w 526"/>
                  <a:gd name="T15" fmla="*/ 83 h 115"/>
                  <a:gd name="T16" fmla="*/ 192 w 526"/>
                  <a:gd name="T17" fmla="*/ 23 h 115"/>
                  <a:gd name="T18" fmla="*/ 175 w 526"/>
                  <a:gd name="T19" fmla="*/ 83 h 115"/>
                  <a:gd name="T20" fmla="*/ 150 w 526"/>
                  <a:gd name="T21" fmla="*/ 23 h 115"/>
                  <a:gd name="T22" fmla="*/ 194 w 526"/>
                  <a:gd name="T23" fmla="*/ 42 h 115"/>
                  <a:gd name="T24" fmla="*/ 196 w 526"/>
                  <a:gd name="T25" fmla="*/ 42 h 115"/>
                  <a:gd name="T26" fmla="*/ 240 w 526"/>
                  <a:gd name="T27" fmla="*/ 23 h 115"/>
                  <a:gd name="T28" fmla="*/ 250 w 526"/>
                  <a:gd name="T29" fmla="*/ 22 h 115"/>
                  <a:gd name="T30" fmla="*/ 246 w 526"/>
                  <a:gd name="T31" fmla="*/ 31 h 115"/>
                  <a:gd name="T32" fmla="*/ 255 w 526"/>
                  <a:gd name="T33" fmla="*/ 27 h 115"/>
                  <a:gd name="T34" fmla="*/ 246 w 526"/>
                  <a:gd name="T35" fmla="*/ 43 h 115"/>
                  <a:gd name="T36" fmla="*/ 254 w 526"/>
                  <a:gd name="T37" fmla="*/ 43 h 115"/>
                  <a:gd name="T38" fmla="*/ 290 w 526"/>
                  <a:gd name="T39" fmla="*/ 42 h 115"/>
                  <a:gd name="T40" fmla="*/ 274 w 526"/>
                  <a:gd name="T41" fmla="*/ 43 h 115"/>
                  <a:gd name="T42" fmla="*/ 274 w 526"/>
                  <a:gd name="T43" fmla="*/ 92 h 115"/>
                  <a:gd name="T44" fmla="*/ 287 w 526"/>
                  <a:gd name="T45" fmla="*/ 49 h 115"/>
                  <a:gd name="T46" fmla="*/ 307 w 526"/>
                  <a:gd name="T47" fmla="*/ 92 h 115"/>
                  <a:gd name="T48" fmla="*/ 354 w 526"/>
                  <a:gd name="T49" fmla="*/ 19 h 115"/>
                  <a:gd name="T50" fmla="*/ 339 w 526"/>
                  <a:gd name="T51" fmla="*/ 42 h 115"/>
                  <a:gd name="T52" fmla="*/ 322 w 526"/>
                  <a:gd name="T53" fmla="*/ 87 h 115"/>
                  <a:gd name="T54" fmla="*/ 354 w 526"/>
                  <a:gd name="T55" fmla="*/ 84 h 115"/>
                  <a:gd name="T56" fmla="*/ 362 w 526"/>
                  <a:gd name="T57" fmla="*/ 19 h 115"/>
                  <a:gd name="T58" fmla="*/ 328 w 526"/>
                  <a:gd name="T59" fmla="*/ 82 h 115"/>
                  <a:gd name="T60" fmla="*/ 340 w 526"/>
                  <a:gd name="T61" fmla="*/ 49 h 115"/>
                  <a:gd name="T62" fmla="*/ 354 w 526"/>
                  <a:gd name="T63" fmla="*/ 70 h 115"/>
                  <a:gd name="T64" fmla="*/ 396 w 526"/>
                  <a:gd name="T65" fmla="*/ 42 h 115"/>
                  <a:gd name="T66" fmla="*/ 378 w 526"/>
                  <a:gd name="T67" fmla="*/ 87 h 115"/>
                  <a:gd name="T68" fmla="*/ 420 w 526"/>
                  <a:gd name="T69" fmla="*/ 68 h 115"/>
                  <a:gd name="T70" fmla="*/ 396 w 526"/>
                  <a:gd name="T71" fmla="*/ 87 h 115"/>
                  <a:gd name="T72" fmla="*/ 384 w 526"/>
                  <a:gd name="T73" fmla="*/ 54 h 115"/>
                  <a:gd name="T74" fmla="*/ 412 w 526"/>
                  <a:gd name="T75" fmla="*/ 68 h 115"/>
                  <a:gd name="T76" fmla="*/ 474 w 526"/>
                  <a:gd name="T77" fmla="*/ 80 h 115"/>
                  <a:gd name="T78" fmla="*/ 472 w 526"/>
                  <a:gd name="T79" fmla="*/ 80 h 115"/>
                  <a:gd name="T80" fmla="*/ 443 w 526"/>
                  <a:gd name="T81" fmla="*/ 80 h 115"/>
                  <a:gd name="T82" fmla="*/ 441 w 526"/>
                  <a:gd name="T83" fmla="*/ 80 h 115"/>
                  <a:gd name="T84" fmla="*/ 438 w 526"/>
                  <a:gd name="T85" fmla="*/ 92 h 115"/>
                  <a:gd name="T86" fmla="*/ 458 w 526"/>
                  <a:gd name="T87" fmla="*/ 53 h 115"/>
                  <a:gd name="T88" fmla="*/ 469 w 526"/>
                  <a:gd name="T89" fmla="*/ 92 h 115"/>
                  <a:gd name="T90" fmla="*/ 484 w 526"/>
                  <a:gd name="T91" fmla="*/ 43 h 115"/>
                  <a:gd name="T92" fmla="*/ 505 w 526"/>
                  <a:gd name="T93" fmla="*/ 60 h 115"/>
                  <a:gd name="T94" fmla="*/ 512 w 526"/>
                  <a:gd name="T95" fmla="*/ 49 h 115"/>
                  <a:gd name="T96" fmla="*/ 513 w 526"/>
                  <a:gd name="T97" fmla="*/ 42 h 115"/>
                  <a:gd name="T98" fmla="*/ 498 w 526"/>
                  <a:gd name="T99" fmla="*/ 65 h 115"/>
                  <a:gd name="T100" fmla="*/ 517 w 526"/>
                  <a:gd name="T101" fmla="*/ 80 h 115"/>
                  <a:gd name="T102" fmla="*/ 495 w 526"/>
                  <a:gd name="T103" fmla="*/ 91 h 115"/>
                  <a:gd name="T104" fmla="*/ 526 w 526"/>
                  <a:gd name="T105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26" h="115">
                    <a:moveTo>
                      <a:pt x="52" y="9"/>
                    </a:move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52" y="56"/>
                      <a:pt x="52" y="56"/>
                      <a:pt x="52" y="56"/>
                    </a:cubicBezTo>
                    <a:lnTo>
                      <a:pt x="52" y="9"/>
                    </a:lnTo>
                    <a:close/>
                    <a:moveTo>
                      <a:pt x="49" y="56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lnTo>
                      <a:pt x="49" y="56"/>
                    </a:lnTo>
                    <a:close/>
                    <a:moveTo>
                      <a:pt x="49" y="59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49" y="106"/>
                      <a:pt x="49" y="106"/>
                      <a:pt x="49" y="106"/>
                    </a:cubicBezTo>
                    <a:lnTo>
                      <a:pt x="49" y="59"/>
                    </a:lnTo>
                    <a:close/>
                    <a:moveTo>
                      <a:pt x="52" y="59"/>
                    </a:moveTo>
                    <a:cubicBezTo>
                      <a:pt x="52" y="106"/>
                      <a:pt x="52" y="106"/>
                      <a:pt x="52" y="106"/>
                    </a:cubicBezTo>
                    <a:cubicBezTo>
                      <a:pt x="115" y="115"/>
                      <a:pt x="115" y="115"/>
                      <a:pt x="115" y="115"/>
                    </a:cubicBezTo>
                    <a:cubicBezTo>
                      <a:pt x="115" y="59"/>
                      <a:pt x="115" y="59"/>
                      <a:pt x="115" y="59"/>
                    </a:cubicBezTo>
                    <a:lnTo>
                      <a:pt x="52" y="59"/>
                    </a:lnTo>
                    <a:close/>
                    <a:moveTo>
                      <a:pt x="231" y="23"/>
                    </a:moveTo>
                    <a:cubicBezTo>
                      <a:pt x="217" y="76"/>
                      <a:pt x="217" y="76"/>
                      <a:pt x="217" y="76"/>
                    </a:cubicBezTo>
                    <a:cubicBezTo>
                      <a:pt x="216" y="79"/>
                      <a:pt x="215" y="81"/>
                      <a:pt x="215" y="83"/>
                    </a:cubicBezTo>
                    <a:cubicBezTo>
                      <a:pt x="215" y="83"/>
                      <a:pt x="215" y="83"/>
                      <a:pt x="215" y="83"/>
                    </a:cubicBezTo>
                    <a:cubicBezTo>
                      <a:pt x="215" y="81"/>
                      <a:pt x="215" y="79"/>
                      <a:pt x="214" y="77"/>
                    </a:cubicBezTo>
                    <a:cubicBezTo>
                      <a:pt x="199" y="23"/>
                      <a:pt x="199" y="23"/>
                      <a:pt x="199" y="23"/>
                    </a:cubicBezTo>
                    <a:cubicBezTo>
                      <a:pt x="192" y="23"/>
                      <a:pt x="192" y="23"/>
                      <a:pt x="192" y="23"/>
                    </a:cubicBezTo>
                    <a:cubicBezTo>
                      <a:pt x="176" y="76"/>
                      <a:pt x="176" y="76"/>
                      <a:pt x="176" y="76"/>
                    </a:cubicBezTo>
                    <a:cubicBezTo>
                      <a:pt x="175" y="79"/>
                      <a:pt x="175" y="81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4" y="81"/>
                      <a:pt x="174" y="79"/>
                      <a:pt x="173" y="76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50" y="23"/>
                      <a:pt x="150" y="23"/>
                      <a:pt x="150" y="23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9" y="92"/>
                      <a:pt x="179" y="92"/>
                      <a:pt x="179" y="92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194" y="40"/>
                      <a:pt x="195" y="37"/>
                      <a:pt x="195" y="35"/>
                    </a:cubicBezTo>
                    <a:cubicBezTo>
                      <a:pt x="195" y="35"/>
                      <a:pt x="195" y="35"/>
                      <a:pt x="195" y="35"/>
                    </a:cubicBezTo>
                    <a:cubicBezTo>
                      <a:pt x="195" y="38"/>
                      <a:pt x="196" y="40"/>
                      <a:pt x="196" y="42"/>
                    </a:cubicBezTo>
                    <a:cubicBezTo>
                      <a:pt x="210" y="92"/>
                      <a:pt x="210" y="92"/>
                      <a:pt x="210" y="92"/>
                    </a:cubicBezTo>
                    <a:cubicBezTo>
                      <a:pt x="220" y="92"/>
                      <a:pt x="220" y="92"/>
                      <a:pt x="220" y="92"/>
                    </a:cubicBezTo>
                    <a:cubicBezTo>
                      <a:pt x="240" y="23"/>
                      <a:pt x="240" y="23"/>
                      <a:pt x="240" y="23"/>
                    </a:cubicBezTo>
                    <a:lnTo>
                      <a:pt x="231" y="23"/>
                    </a:lnTo>
                    <a:close/>
                    <a:moveTo>
                      <a:pt x="254" y="23"/>
                    </a:moveTo>
                    <a:cubicBezTo>
                      <a:pt x="253" y="22"/>
                      <a:pt x="251" y="22"/>
                      <a:pt x="250" y="22"/>
                    </a:cubicBezTo>
                    <a:cubicBezTo>
                      <a:pt x="248" y="22"/>
                      <a:pt x="247" y="22"/>
                      <a:pt x="246" y="23"/>
                    </a:cubicBezTo>
                    <a:cubicBezTo>
                      <a:pt x="245" y="24"/>
                      <a:pt x="245" y="25"/>
                      <a:pt x="245" y="27"/>
                    </a:cubicBezTo>
                    <a:cubicBezTo>
                      <a:pt x="245" y="28"/>
                      <a:pt x="245" y="30"/>
                      <a:pt x="246" y="31"/>
                    </a:cubicBezTo>
                    <a:cubicBezTo>
                      <a:pt x="247" y="31"/>
                      <a:pt x="249" y="32"/>
                      <a:pt x="250" y="32"/>
                    </a:cubicBezTo>
                    <a:cubicBezTo>
                      <a:pt x="251" y="32"/>
                      <a:pt x="253" y="31"/>
                      <a:pt x="254" y="30"/>
                    </a:cubicBezTo>
                    <a:cubicBezTo>
                      <a:pt x="255" y="30"/>
                      <a:pt x="255" y="28"/>
                      <a:pt x="255" y="27"/>
                    </a:cubicBezTo>
                    <a:cubicBezTo>
                      <a:pt x="255" y="25"/>
                      <a:pt x="255" y="24"/>
                      <a:pt x="254" y="23"/>
                    </a:cubicBezTo>
                    <a:close/>
                    <a:moveTo>
                      <a:pt x="254" y="43"/>
                    </a:moveTo>
                    <a:cubicBezTo>
                      <a:pt x="246" y="43"/>
                      <a:pt x="246" y="43"/>
                      <a:pt x="246" y="43"/>
                    </a:cubicBezTo>
                    <a:cubicBezTo>
                      <a:pt x="246" y="92"/>
                      <a:pt x="246" y="92"/>
                      <a:pt x="246" y="92"/>
                    </a:cubicBezTo>
                    <a:cubicBezTo>
                      <a:pt x="254" y="92"/>
                      <a:pt x="254" y="92"/>
                      <a:pt x="254" y="92"/>
                    </a:cubicBezTo>
                    <a:lnTo>
                      <a:pt x="254" y="43"/>
                    </a:lnTo>
                    <a:close/>
                    <a:moveTo>
                      <a:pt x="307" y="62"/>
                    </a:moveTo>
                    <a:cubicBezTo>
                      <a:pt x="307" y="56"/>
                      <a:pt x="305" y="51"/>
                      <a:pt x="302" y="47"/>
                    </a:cubicBezTo>
                    <a:cubicBezTo>
                      <a:pt x="300" y="44"/>
                      <a:pt x="295" y="42"/>
                      <a:pt x="290" y="42"/>
                    </a:cubicBezTo>
                    <a:cubicBezTo>
                      <a:pt x="283" y="42"/>
                      <a:pt x="278" y="45"/>
                      <a:pt x="274" y="51"/>
                    </a:cubicBezTo>
                    <a:cubicBezTo>
                      <a:pt x="274" y="51"/>
                      <a:pt x="274" y="51"/>
                      <a:pt x="274" y="51"/>
                    </a:cubicBezTo>
                    <a:cubicBezTo>
                      <a:pt x="274" y="43"/>
                      <a:pt x="274" y="43"/>
                      <a:pt x="274" y="43"/>
                    </a:cubicBezTo>
                    <a:cubicBezTo>
                      <a:pt x="266" y="43"/>
                      <a:pt x="266" y="43"/>
                      <a:pt x="266" y="43"/>
                    </a:cubicBezTo>
                    <a:cubicBezTo>
                      <a:pt x="266" y="92"/>
                      <a:pt x="266" y="92"/>
                      <a:pt x="266" y="92"/>
                    </a:cubicBezTo>
                    <a:cubicBezTo>
                      <a:pt x="274" y="92"/>
                      <a:pt x="274" y="92"/>
                      <a:pt x="274" y="92"/>
                    </a:cubicBezTo>
                    <a:cubicBezTo>
                      <a:pt x="274" y="64"/>
                      <a:pt x="274" y="64"/>
                      <a:pt x="274" y="64"/>
                    </a:cubicBezTo>
                    <a:cubicBezTo>
                      <a:pt x="274" y="60"/>
                      <a:pt x="275" y="56"/>
                      <a:pt x="278" y="53"/>
                    </a:cubicBezTo>
                    <a:cubicBezTo>
                      <a:pt x="280" y="50"/>
                      <a:pt x="283" y="49"/>
                      <a:pt x="287" y="49"/>
                    </a:cubicBezTo>
                    <a:cubicBezTo>
                      <a:pt x="295" y="49"/>
                      <a:pt x="299" y="54"/>
                      <a:pt x="299" y="64"/>
                    </a:cubicBezTo>
                    <a:cubicBezTo>
                      <a:pt x="299" y="92"/>
                      <a:pt x="299" y="92"/>
                      <a:pt x="299" y="92"/>
                    </a:cubicBezTo>
                    <a:cubicBezTo>
                      <a:pt x="307" y="92"/>
                      <a:pt x="307" y="92"/>
                      <a:pt x="307" y="92"/>
                    </a:cubicBezTo>
                    <a:lnTo>
                      <a:pt x="307" y="62"/>
                    </a:lnTo>
                    <a:close/>
                    <a:moveTo>
                      <a:pt x="362" y="19"/>
                    </a:moveTo>
                    <a:cubicBezTo>
                      <a:pt x="354" y="19"/>
                      <a:pt x="354" y="19"/>
                      <a:pt x="354" y="19"/>
                    </a:cubicBezTo>
                    <a:cubicBezTo>
                      <a:pt x="354" y="50"/>
                      <a:pt x="354" y="50"/>
                      <a:pt x="354" y="50"/>
                    </a:cubicBezTo>
                    <a:cubicBezTo>
                      <a:pt x="353" y="50"/>
                      <a:pt x="353" y="50"/>
                      <a:pt x="353" y="50"/>
                    </a:cubicBezTo>
                    <a:cubicBezTo>
                      <a:pt x="350" y="44"/>
                      <a:pt x="345" y="42"/>
                      <a:pt x="339" y="42"/>
                    </a:cubicBezTo>
                    <a:cubicBezTo>
                      <a:pt x="332" y="42"/>
                      <a:pt x="326" y="44"/>
                      <a:pt x="322" y="49"/>
                    </a:cubicBezTo>
                    <a:cubicBezTo>
                      <a:pt x="318" y="54"/>
                      <a:pt x="316" y="61"/>
                      <a:pt x="316" y="69"/>
                    </a:cubicBezTo>
                    <a:cubicBezTo>
                      <a:pt x="316" y="76"/>
                      <a:pt x="318" y="82"/>
                      <a:pt x="322" y="87"/>
                    </a:cubicBezTo>
                    <a:cubicBezTo>
                      <a:pt x="325" y="91"/>
                      <a:pt x="330" y="94"/>
                      <a:pt x="337" y="94"/>
                    </a:cubicBezTo>
                    <a:cubicBezTo>
                      <a:pt x="344" y="94"/>
                      <a:pt x="350" y="90"/>
                      <a:pt x="353" y="84"/>
                    </a:cubicBezTo>
                    <a:cubicBezTo>
                      <a:pt x="354" y="84"/>
                      <a:pt x="354" y="84"/>
                      <a:pt x="354" y="84"/>
                    </a:cubicBezTo>
                    <a:cubicBezTo>
                      <a:pt x="354" y="92"/>
                      <a:pt x="354" y="92"/>
                      <a:pt x="354" y="92"/>
                    </a:cubicBezTo>
                    <a:cubicBezTo>
                      <a:pt x="362" y="92"/>
                      <a:pt x="362" y="92"/>
                      <a:pt x="362" y="92"/>
                    </a:cubicBezTo>
                    <a:lnTo>
                      <a:pt x="362" y="19"/>
                    </a:lnTo>
                    <a:close/>
                    <a:moveTo>
                      <a:pt x="349" y="82"/>
                    </a:moveTo>
                    <a:cubicBezTo>
                      <a:pt x="347" y="85"/>
                      <a:pt x="343" y="87"/>
                      <a:pt x="339" y="87"/>
                    </a:cubicBezTo>
                    <a:cubicBezTo>
                      <a:pt x="334" y="87"/>
                      <a:pt x="331" y="85"/>
                      <a:pt x="328" y="82"/>
                    </a:cubicBezTo>
                    <a:cubicBezTo>
                      <a:pt x="325" y="79"/>
                      <a:pt x="324" y="74"/>
                      <a:pt x="324" y="68"/>
                    </a:cubicBezTo>
                    <a:cubicBezTo>
                      <a:pt x="324" y="62"/>
                      <a:pt x="326" y="57"/>
                      <a:pt x="328" y="54"/>
                    </a:cubicBezTo>
                    <a:cubicBezTo>
                      <a:pt x="331" y="50"/>
                      <a:pt x="335" y="49"/>
                      <a:pt x="340" y="49"/>
                    </a:cubicBezTo>
                    <a:cubicBezTo>
                      <a:pt x="344" y="49"/>
                      <a:pt x="347" y="50"/>
                      <a:pt x="350" y="53"/>
                    </a:cubicBezTo>
                    <a:cubicBezTo>
                      <a:pt x="352" y="55"/>
                      <a:pt x="354" y="59"/>
                      <a:pt x="354" y="63"/>
                    </a:cubicBezTo>
                    <a:cubicBezTo>
                      <a:pt x="354" y="70"/>
                      <a:pt x="354" y="70"/>
                      <a:pt x="354" y="70"/>
                    </a:cubicBezTo>
                    <a:cubicBezTo>
                      <a:pt x="354" y="75"/>
                      <a:pt x="352" y="79"/>
                      <a:pt x="349" y="82"/>
                    </a:cubicBezTo>
                    <a:close/>
                    <a:moveTo>
                      <a:pt x="414" y="49"/>
                    </a:moveTo>
                    <a:cubicBezTo>
                      <a:pt x="410" y="44"/>
                      <a:pt x="404" y="42"/>
                      <a:pt x="396" y="42"/>
                    </a:cubicBezTo>
                    <a:cubicBezTo>
                      <a:pt x="389" y="42"/>
                      <a:pt x="383" y="44"/>
                      <a:pt x="378" y="49"/>
                    </a:cubicBezTo>
                    <a:cubicBezTo>
                      <a:pt x="374" y="54"/>
                      <a:pt x="371" y="60"/>
                      <a:pt x="371" y="68"/>
                    </a:cubicBezTo>
                    <a:cubicBezTo>
                      <a:pt x="371" y="76"/>
                      <a:pt x="374" y="82"/>
                      <a:pt x="378" y="87"/>
                    </a:cubicBezTo>
                    <a:cubicBezTo>
                      <a:pt x="382" y="91"/>
                      <a:pt x="388" y="94"/>
                      <a:pt x="395" y="94"/>
                    </a:cubicBezTo>
                    <a:cubicBezTo>
                      <a:pt x="403" y="94"/>
                      <a:pt x="409" y="91"/>
                      <a:pt x="413" y="86"/>
                    </a:cubicBezTo>
                    <a:cubicBezTo>
                      <a:pt x="418" y="82"/>
                      <a:pt x="420" y="75"/>
                      <a:pt x="420" y="68"/>
                    </a:cubicBezTo>
                    <a:cubicBezTo>
                      <a:pt x="420" y="60"/>
                      <a:pt x="418" y="53"/>
                      <a:pt x="414" y="49"/>
                    </a:cubicBezTo>
                    <a:close/>
                    <a:moveTo>
                      <a:pt x="408" y="82"/>
                    </a:moveTo>
                    <a:cubicBezTo>
                      <a:pt x="405" y="85"/>
                      <a:pt x="401" y="87"/>
                      <a:pt x="396" y="87"/>
                    </a:cubicBezTo>
                    <a:cubicBezTo>
                      <a:pt x="391" y="87"/>
                      <a:pt x="387" y="85"/>
                      <a:pt x="384" y="82"/>
                    </a:cubicBezTo>
                    <a:cubicBezTo>
                      <a:pt x="381" y="79"/>
                      <a:pt x="379" y="74"/>
                      <a:pt x="379" y="68"/>
                    </a:cubicBezTo>
                    <a:cubicBezTo>
                      <a:pt x="379" y="62"/>
                      <a:pt x="381" y="57"/>
                      <a:pt x="384" y="54"/>
                    </a:cubicBezTo>
                    <a:cubicBezTo>
                      <a:pt x="387" y="50"/>
                      <a:pt x="391" y="49"/>
                      <a:pt x="396" y="49"/>
                    </a:cubicBezTo>
                    <a:cubicBezTo>
                      <a:pt x="401" y="49"/>
                      <a:pt x="405" y="50"/>
                      <a:pt x="408" y="54"/>
                    </a:cubicBezTo>
                    <a:cubicBezTo>
                      <a:pt x="410" y="57"/>
                      <a:pt x="412" y="62"/>
                      <a:pt x="412" y="68"/>
                    </a:cubicBezTo>
                    <a:cubicBezTo>
                      <a:pt x="412" y="74"/>
                      <a:pt x="410" y="79"/>
                      <a:pt x="408" y="82"/>
                    </a:cubicBezTo>
                    <a:close/>
                    <a:moveTo>
                      <a:pt x="484" y="43"/>
                    </a:moveTo>
                    <a:cubicBezTo>
                      <a:pt x="474" y="80"/>
                      <a:pt x="474" y="80"/>
                      <a:pt x="474" y="80"/>
                    </a:cubicBezTo>
                    <a:cubicBezTo>
                      <a:pt x="474" y="82"/>
                      <a:pt x="473" y="83"/>
                      <a:pt x="473" y="85"/>
                    </a:cubicBezTo>
                    <a:cubicBezTo>
                      <a:pt x="473" y="85"/>
                      <a:pt x="473" y="85"/>
                      <a:pt x="473" y="85"/>
                    </a:cubicBezTo>
                    <a:cubicBezTo>
                      <a:pt x="473" y="83"/>
                      <a:pt x="472" y="81"/>
                      <a:pt x="472" y="80"/>
                    </a:cubicBezTo>
                    <a:cubicBezTo>
                      <a:pt x="462" y="43"/>
                      <a:pt x="462" y="43"/>
                      <a:pt x="462" y="43"/>
                    </a:cubicBezTo>
                    <a:cubicBezTo>
                      <a:pt x="455" y="43"/>
                      <a:pt x="455" y="43"/>
                      <a:pt x="455" y="43"/>
                    </a:cubicBezTo>
                    <a:cubicBezTo>
                      <a:pt x="443" y="80"/>
                      <a:pt x="443" y="80"/>
                      <a:pt x="443" y="80"/>
                    </a:cubicBezTo>
                    <a:cubicBezTo>
                      <a:pt x="443" y="82"/>
                      <a:pt x="442" y="83"/>
                      <a:pt x="442" y="85"/>
                    </a:cubicBezTo>
                    <a:cubicBezTo>
                      <a:pt x="442" y="85"/>
                      <a:pt x="442" y="85"/>
                      <a:pt x="442" y="85"/>
                    </a:cubicBezTo>
                    <a:cubicBezTo>
                      <a:pt x="442" y="83"/>
                      <a:pt x="442" y="81"/>
                      <a:pt x="441" y="80"/>
                    </a:cubicBezTo>
                    <a:cubicBezTo>
                      <a:pt x="431" y="43"/>
                      <a:pt x="431" y="43"/>
                      <a:pt x="431" y="43"/>
                    </a:cubicBezTo>
                    <a:cubicBezTo>
                      <a:pt x="423" y="43"/>
                      <a:pt x="423" y="43"/>
                      <a:pt x="423" y="43"/>
                    </a:cubicBezTo>
                    <a:cubicBezTo>
                      <a:pt x="438" y="92"/>
                      <a:pt x="438" y="92"/>
                      <a:pt x="438" y="92"/>
                    </a:cubicBezTo>
                    <a:cubicBezTo>
                      <a:pt x="446" y="92"/>
                      <a:pt x="446" y="92"/>
                      <a:pt x="446" y="92"/>
                    </a:cubicBezTo>
                    <a:cubicBezTo>
                      <a:pt x="457" y="57"/>
                      <a:pt x="457" y="57"/>
                      <a:pt x="457" y="57"/>
                    </a:cubicBezTo>
                    <a:cubicBezTo>
                      <a:pt x="457" y="55"/>
                      <a:pt x="458" y="54"/>
                      <a:pt x="458" y="53"/>
                    </a:cubicBezTo>
                    <a:cubicBezTo>
                      <a:pt x="458" y="53"/>
                      <a:pt x="458" y="53"/>
                      <a:pt x="458" y="53"/>
                    </a:cubicBezTo>
                    <a:cubicBezTo>
                      <a:pt x="458" y="54"/>
                      <a:pt x="458" y="56"/>
                      <a:pt x="459" y="57"/>
                    </a:cubicBezTo>
                    <a:cubicBezTo>
                      <a:pt x="469" y="92"/>
                      <a:pt x="469" y="92"/>
                      <a:pt x="469" y="92"/>
                    </a:cubicBezTo>
                    <a:cubicBezTo>
                      <a:pt x="477" y="92"/>
                      <a:pt x="477" y="92"/>
                      <a:pt x="477" y="92"/>
                    </a:cubicBezTo>
                    <a:cubicBezTo>
                      <a:pt x="492" y="43"/>
                      <a:pt x="492" y="43"/>
                      <a:pt x="492" y="43"/>
                    </a:cubicBezTo>
                    <a:lnTo>
                      <a:pt x="484" y="43"/>
                    </a:lnTo>
                    <a:close/>
                    <a:moveTo>
                      <a:pt x="523" y="71"/>
                    </a:moveTo>
                    <a:cubicBezTo>
                      <a:pt x="521" y="69"/>
                      <a:pt x="517" y="67"/>
                      <a:pt x="513" y="65"/>
                    </a:cubicBezTo>
                    <a:cubicBezTo>
                      <a:pt x="509" y="63"/>
                      <a:pt x="506" y="62"/>
                      <a:pt x="505" y="60"/>
                    </a:cubicBezTo>
                    <a:cubicBezTo>
                      <a:pt x="504" y="59"/>
                      <a:pt x="503" y="58"/>
                      <a:pt x="503" y="55"/>
                    </a:cubicBezTo>
                    <a:cubicBezTo>
                      <a:pt x="503" y="53"/>
                      <a:pt x="504" y="52"/>
                      <a:pt x="506" y="50"/>
                    </a:cubicBezTo>
                    <a:cubicBezTo>
                      <a:pt x="507" y="49"/>
                      <a:pt x="509" y="49"/>
                      <a:pt x="512" y="49"/>
                    </a:cubicBezTo>
                    <a:cubicBezTo>
                      <a:pt x="516" y="49"/>
                      <a:pt x="520" y="50"/>
                      <a:pt x="523" y="52"/>
                    </a:cubicBezTo>
                    <a:cubicBezTo>
                      <a:pt x="523" y="44"/>
                      <a:pt x="523" y="44"/>
                      <a:pt x="523" y="44"/>
                    </a:cubicBezTo>
                    <a:cubicBezTo>
                      <a:pt x="520" y="43"/>
                      <a:pt x="517" y="42"/>
                      <a:pt x="513" y="42"/>
                    </a:cubicBezTo>
                    <a:cubicBezTo>
                      <a:pt x="508" y="42"/>
                      <a:pt x="503" y="43"/>
                      <a:pt x="500" y="46"/>
                    </a:cubicBezTo>
                    <a:cubicBezTo>
                      <a:pt x="497" y="49"/>
                      <a:pt x="495" y="52"/>
                      <a:pt x="495" y="56"/>
                    </a:cubicBezTo>
                    <a:cubicBezTo>
                      <a:pt x="495" y="60"/>
                      <a:pt x="496" y="62"/>
                      <a:pt x="498" y="65"/>
                    </a:cubicBezTo>
                    <a:cubicBezTo>
                      <a:pt x="500" y="67"/>
                      <a:pt x="503" y="69"/>
                      <a:pt x="507" y="71"/>
                    </a:cubicBezTo>
                    <a:cubicBezTo>
                      <a:pt x="512" y="73"/>
                      <a:pt x="514" y="74"/>
                      <a:pt x="516" y="75"/>
                    </a:cubicBezTo>
                    <a:cubicBezTo>
                      <a:pt x="517" y="77"/>
                      <a:pt x="517" y="78"/>
                      <a:pt x="517" y="80"/>
                    </a:cubicBezTo>
                    <a:cubicBezTo>
                      <a:pt x="517" y="85"/>
                      <a:pt x="514" y="87"/>
                      <a:pt x="508" y="87"/>
                    </a:cubicBezTo>
                    <a:cubicBezTo>
                      <a:pt x="503" y="87"/>
                      <a:pt x="499" y="85"/>
                      <a:pt x="495" y="82"/>
                    </a:cubicBezTo>
                    <a:cubicBezTo>
                      <a:pt x="495" y="91"/>
                      <a:pt x="495" y="91"/>
                      <a:pt x="495" y="91"/>
                    </a:cubicBezTo>
                    <a:cubicBezTo>
                      <a:pt x="499" y="93"/>
                      <a:pt x="503" y="94"/>
                      <a:pt x="507" y="94"/>
                    </a:cubicBezTo>
                    <a:cubicBezTo>
                      <a:pt x="513" y="94"/>
                      <a:pt x="517" y="92"/>
                      <a:pt x="521" y="90"/>
                    </a:cubicBezTo>
                    <a:cubicBezTo>
                      <a:pt x="524" y="87"/>
                      <a:pt x="526" y="83"/>
                      <a:pt x="526" y="79"/>
                    </a:cubicBezTo>
                    <a:cubicBezTo>
                      <a:pt x="526" y="76"/>
                      <a:pt x="525" y="73"/>
                      <a:pt x="523" y="7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87880" tIns="43940" rIns="87880" bIns="43940" numCol="1" anchor="t" anchorCtr="0" compatLnSpc="1">
                <a:prstTxWarp prst="textNoShape">
                  <a:avLst/>
                </a:prstTxWarp>
              </a:bodyPr>
              <a:lstStyle/>
              <a:p>
                <a:pPr defTabSz="896354">
                  <a:lnSpc>
                    <a:spcPct val="90000"/>
                  </a:lnSpc>
                  <a:defRPr/>
                </a:pPr>
                <a:endParaRPr lang="en-US" sz="1730" kern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grpSp>
            <p:nvGrpSpPr>
              <p:cNvPr id="61" name="Group 60"/>
              <p:cNvGrpSpPr>
                <a:grpSpLocks noChangeAspect="1"/>
              </p:cNvGrpSpPr>
              <p:nvPr/>
            </p:nvGrpSpPr>
            <p:grpSpPr bwMode="black">
              <a:xfrm>
                <a:off x="11667513" y="4463731"/>
                <a:ext cx="420593" cy="409727"/>
                <a:chOff x="3531142" y="2077961"/>
                <a:chExt cx="3241962" cy="3158213"/>
              </a:xfrm>
              <a:solidFill>
                <a:srgbClr val="FFFFFF"/>
              </a:solidFill>
            </p:grpSpPr>
            <p:sp>
              <p:nvSpPr>
                <p:cNvPr id="67" name="Freeform 11"/>
                <p:cNvSpPr>
                  <a:spLocks noEditPoints="1"/>
                </p:cNvSpPr>
                <p:nvPr/>
              </p:nvSpPr>
              <p:spPr bwMode="black">
                <a:xfrm>
                  <a:off x="4147041" y="2077961"/>
                  <a:ext cx="1875336" cy="2308858"/>
                </a:xfrm>
                <a:custGeom>
                  <a:avLst/>
                  <a:gdLst>
                    <a:gd name="T0" fmla="*/ 574 w 618"/>
                    <a:gd name="T1" fmla="*/ 227 h 723"/>
                    <a:gd name="T2" fmla="*/ 530 w 618"/>
                    <a:gd name="T3" fmla="*/ 272 h 723"/>
                    <a:gd name="T4" fmla="*/ 530 w 618"/>
                    <a:gd name="T5" fmla="*/ 446 h 723"/>
                    <a:gd name="T6" fmla="*/ 574 w 618"/>
                    <a:gd name="T7" fmla="*/ 491 h 723"/>
                    <a:gd name="T8" fmla="*/ 618 w 618"/>
                    <a:gd name="T9" fmla="*/ 446 h 723"/>
                    <a:gd name="T10" fmla="*/ 618 w 618"/>
                    <a:gd name="T11" fmla="*/ 272 h 723"/>
                    <a:gd name="T12" fmla="*/ 574 w 618"/>
                    <a:gd name="T13" fmla="*/ 227 h 723"/>
                    <a:gd name="T14" fmla="*/ 44 w 618"/>
                    <a:gd name="T15" fmla="*/ 227 h 723"/>
                    <a:gd name="T16" fmla="*/ 0 w 618"/>
                    <a:gd name="T17" fmla="*/ 272 h 723"/>
                    <a:gd name="T18" fmla="*/ 0 w 618"/>
                    <a:gd name="T19" fmla="*/ 446 h 723"/>
                    <a:gd name="T20" fmla="*/ 44 w 618"/>
                    <a:gd name="T21" fmla="*/ 491 h 723"/>
                    <a:gd name="T22" fmla="*/ 88 w 618"/>
                    <a:gd name="T23" fmla="*/ 446 h 723"/>
                    <a:gd name="T24" fmla="*/ 88 w 618"/>
                    <a:gd name="T25" fmla="*/ 272 h 723"/>
                    <a:gd name="T26" fmla="*/ 44 w 618"/>
                    <a:gd name="T27" fmla="*/ 227 h 723"/>
                    <a:gd name="T28" fmla="*/ 505 w 618"/>
                    <a:gd name="T29" fmla="*/ 228 h 723"/>
                    <a:gd name="T30" fmla="*/ 505 w 618"/>
                    <a:gd name="T31" fmla="*/ 547 h 723"/>
                    <a:gd name="T32" fmla="*/ 471 w 618"/>
                    <a:gd name="T33" fmla="*/ 581 h 723"/>
                    <a:gd name="T34" fmla="*/ 432 w 618"/>
                    <a:gd name="T35" fmla="*/ 581 h 723"/>
                    <a:gd name="T36" fmla="*/ 432 w 618"/>
                    <a:gd name="T37" fmla="*/ 678 h 723"/>
                    <a:gd name="T38" fmla="*/ 388 w 618"/>
                    <a:gd name="T39" fmla="*/ 723 h 723"/>
                    <a:gd name="T40" fmla="*/ 344 w 618"/>
                    <a:gd name="T41" fmla="*/ 678 h 723"/>
                    <a:gd name="T42" fmla="*/ 344 w 618"/>
                    <a:gd name="T43" fmla="*/ 581 h 723"/>
                    <a:gd name="T44" fmla="*/ 276 w 618"/>
                    <a:gd name="T45" fmla="*/ 581 h 723"/>
                    <a:gd name="T46" fmla="*/ 276 w 618"/>
                    <a:gd name="T47" fmla="*/ 678 h 723"/>
                    <a:gd name="T48" fmla="*/ 232 w 618"/>
                    <a:gd name="T49" fmla="*/ 723 h 723"/>
                    <a:gd name="T50" fmla="*/ 188 w 618"/>
                    <a:gd name="T51" fmla="*/ 678 h 723"/>
                    <a:gd name="T52" fmla="*/ 188 w 618"/>
                    <a:gd name="T53" fmla="*/ 581 h 723"/>
                    <a:gd name="T54" fmla="*/ 149 w 618"/>
                    <a:gd name="T55" fmla="*/ 581 h 723"/>
                    <a:gd name="T56" fmla="*/ 115 w 618"/>
                    <a:gd name="T57" fmla="*/ 547 h 723"/>
                    <a:gd name="T58" fmla="*/ 115 w 618"/>
                    <a:gd name="T59" fmla="*/ 228 h 723"/>
                    <a:gd name="T60" fmla="*/ 505 w 618"/>
                    <a:gd name="T61" fmla="*/ 228 h 723"/>
                    <a:gd name="T62" fmla="*/ 402 w 618"/>
                    <a:gd name="T63" fmla="*/ 63 h 723"/>
                    <a:gd name="T64" fmla="*/ 438 w 618"/>
                    <a:gd name="T65" fmla="*/ 11 h 723"/>
                    <a:gd name="T66" fmla="*/ 437 w 618"/>
                    <a:gd name="T67" fmla="*/ 2 h 723"/>
                    <a:gd name="T68" fmla="*/ 428 w 618"/>
                    <a:gd name="T69" fmla="*/ 4 h 723"/>
                    <a:gd name="T70" fmla="*/ 390 w 618"/>
                    <a:gd name="T71" fmla="*/ 59 h 723"/>
                    <a:gd name="T72" fmla="*/ 309 w 618"/>
                    <a:gd name="T73" fmla="*/ 43 h 723"/>
                    <a:gd name="T74" fmla="*/ 228 w 618"/>
                    <a:gd name="T75" fmla="*/ 59 h 723"/>
                    <a:gd name="T76" fmla="*/ 190 w 618"/>
                    <a:gd name="T77" fmla="*/ 4 h 723"/>
                    <a:gd name="T78" fmla="*/ 181 w 618"/>
                    <a:gd name="T79" fmla="*/ 2 h 723"/>
                    <a:gd name="T80" fmla="*/ 180 w 618"/>
                    <a:gd name="T81" fmla="*/ 11 h 723"/>
                    <a:gd name="T82" fmla="*/ 216 w 618"/>
                    <a:gd name="T83" fmla="*/ 63 h 723"/>
                    <a:gd name="T84" fmla="*/ 114 w 618"/>
                    <a:gd name="T85" fmla="*/ 200 h 723"/>
                    <a:gd name="T86" fmla="*/ 504 w 618"/>
                    <a:gd name="T87" fmla="*/ 200 h 723"/>
                    <a:gd name="T88" fmla="*/ 402 w 618"/>
                    <a:gd name="T89" fmla="*/ 63 h 723"/>
                    <a:gd name="T90" fmla="*/ 227 w 618"/>
                    <a:gd name="T91" fmla="*/ 146 h 723"/>
                    <a:gd name="T92" fmla="*/ 205 w 618"/>
                    <a:gd name="T93" fmla="*/ 124 h 723"/>
                    <a:gd name="T94" fmla="*/ 227 w 618"/>
                    <a:gd name="T95" fmla="*/ 103 h 723"/>
                    <a:gd name="T96" fmla="*/ 248 w 618"/>
                    <a:gd name="T97" fmla="*/ 124 h 723"/>
                    <a:gd name="T98" fmla="*/ 227 w 618"/>
                    <a:gd name="T99" fmla="*/ 146 h 723"/>
                    <a:gd name="T100" fmla="*/ 394 w 618"/>
                    <a:gd name="T101" fmla="*/ 146 h 723"/>
                    <a:gd name="T102" fmla="*/ 373 w 618"/>
                    <a:gd name="T103" fmla="*/ 124 h 723"/>
                    <a:gd name="T104" fmla="*/ 394 w 618"/>
                    <a:gd name="T105" fmla="*/ 103 h 723"/>
                    <a:gd name="T106" fmla="*/ 416 w 618"/>
                    <a:gd name="T107" fmla="*/ 124 h 723"/>
                    <a:gd name="T108" fmla="*/ 394 w 618"/>
                    <a:gd name="T109" fmla="*/ 146 h 7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18" h="723">
                      <a:moveTo>
                        <a:pt x="574" y="227"/>
                      </a:moveTo>
                      <a:cubicBezTo>
                        <a:pt x="550" y="227"/>
                        <a:pt x="530" y="247"/>
                        <a:pt x="530" y="272"/>
                      </a:cubicBezTo>
                      <a:cubicBezTo>
                        <a:pt x="530" y="446"/>
                        <a:pt x="530" y="446"/>
                        <a:pt x="530" y="446"/>
                      </a:cubicBezTo>
                      <a:cubicBezTo>
                        <a:pt x="530" y="471"/>
                        <a:pt x="550" y="491"/>
                        <a:pt x="574" y="491"/>
                      </a:cubicBezTo>
                      <a:cubicBezTo>
                        <a:pt x="598" y="491"/>
                        <a:pt x="618" y="471"/>
                        <a:pt x="618" y="446"/>
                      </a:cubicBezTo>
                      <a:cubicBezTo>
                        <a:pt x="618" y="272"/>
                        <a:pt x="618" y="272"/>
                        <a:pt x="618" y="272"/>
                      </a:cubicBezTo>
                      <a:cubicBezTo>
                        <a:pt x="618" y="247"/>
                        <a:pt x="598" y="227"/>
                        <a:pt x="574" y="227"/>
                      </a:cubicBezTo>
                      <a:close/>
                      <a:moveTo>
                        <a:pt x="44" y="227"/>
                      </a:moveTo>
                      <a:cubicBezTo>
                        <a:pt x="20" y="227"/>
                        <a:pt x="0" y="247"/>
                        <a:pt x="0" y="272"/>
                      </a:cubicBezTo>
                      <a:cubicBezTo>
                        <a:pt x="0" y="446"/>
                        <a:pt x="0" y="446"/>
                        <a:pt x="0" y="446"/>
                      </a:cubicBezTo>
                      <a:cubicBezTo>
                        <a:pt x="0" y="471"/>
                        <a:pt x="20" y="491"/>
                        <a:pt x="44" y="491"/>
                      </a:cubicBezTo>
                      <a:cubicBezTo>
                        <a:pt x="68" y="491"/>
                        <a:pt x="88" y="471"/>
                        <a:pt x="88" y="446"/>
                      </a:cubicBezTo>
                      <a:cubicBezTo>
                        <a:pt x="88" y="272"/>
                        <a:pt x="88" y="272"/>
                        <a:pt x="88" y="272"/>
                      </a:cubicBezTo>
                      <a:cubicBezTo>
                        <a:pt x="88" y="247"/>
                        <a:pt x="68" y="227"/>
                        <a:pt x="44" y="227"/>
                      </a:cubicBezTo>
                      <a:close/>
                      <a:moveTo>
                        <a:pt x="505" y="228"/>
                      </a:moveTo>
                      <a:cubicBezTo>
                        <a:pt x="505" y="547"/>
                        <a:pt x="505" y="547"/>
                        <a:pt x="505" y="547"/>
                      </a:cubicBezTo>
                      <a:cubicBezTo>
                        <a:pt x="505" y="566"/>
                        <a:pt x="490" y="581"/>
                        <a:pt x="471" y="581"/>
                      </a:cubicBezTo>
                      <a:cubicBezTo>
                        <a:pt x="432" y="581"/>
                        <a:pt x="432" y="581"/>
                        <a:pt x="432" y="581"/>
                      </a:cubicBezTo>
                      <a:cubicBezTo>
                        <a:pt x="432" y="678"/>
                        <a:pt x="432" y="678"/>
                        <a:pt x="432" y="678"/>
                      </a:cubicBezTo>
                      <a:cubicBezTo>
                        <a:pt x="432" y="703"/>
                        <a:pt x="412" y="723"/>
                        <a:pt x="388" y="723"/>
                      </a:cubicBezTo>
                      <a:cubicBezTo>
                        <a:pt x="364" y="723"/>
                        <a:pt x="344" y="703"/>
                        <a:pt x="344" y="678"/>
                      </a:cubicBezTo>
                      <a:cubicBezTo>
                        <a:pt x="344" y="581"/>
                        <a:pt x="344" y="581"/>
                        <a:pt x="344" y="581"/>
                      </a:cubicBezTo>
                      <a:cubicBezTo>
                        <a:pt x="276" y="581"/>
                        <a:pt x="276" y="581"/>
                        <a:pt x="276" y="581"/>
                      </a:cubicBezTo>
                      <a:cubicBezTo>
                        <a:pt x="276" y="678"/>
                        <a:pt x="276" y="678"/>
                        <a:pt x="276" y="678"/>
                      </a:cubicBezTo>
                      <a:cubicBezTo>
                        <a:pt x="276" y="703"/>
                        <a:pt x="256" y="723"/>
                        <a:pt x="232" y="723"/>
                      </a:cubicBezTo>
                      <a:cubicBezTo>
                        <a:pt x="208" y="723"/>
                        <a:pt x="188" y="703"/>
                        <a:pt x="188" y="678"/>
                      </a:cubicBezTo>
                      <a:cubicBezTo>
                        <a:pt x="188" y="581"/>
                        <a:pt x="188" y="581"/>
                        <a:pt x="188" y="581"/>
                      </a:cubicBezTo>
                      <a:cubicBezTo>
                        <a:pt x="149" y="581"/>
                        <a:pt x="149" y="581"/>
                        <a:pt x="149" y="581"/>
                      </a:cubicBezTo>
                      <a:cubicBezTo>
                        <a:pt x="130" y="581"/>
                        <a:pt x="115" y="566"/>
                        <a:pt x="115" y="547"/>
                      </a:cubicBezTo>
                      <a:cubicBezTo>
                        <a:pt x="115" y="228"/>
                        <a:pt x="115" y="228"/>
                        <a:pt x="115" y="228"/>
                      </a:cubicBezTo>
                      <a:lnTo>
                        <a:pt x="505" y="228"/>
                      </a:lnTo>
                      <a:close/>
                      <a:moveTo>
                        <a:pt x="402" y="63"/>
                      </a:moveTo>
                      <a:cubicBezTo>
                        <a:pt x="438" y="11"/>
                        <a:pt x="438" y="11"/>
                        <a:pt x="438" y="11"/>
                      </a:cubicBezTo>
                      <a:cubicBezTo>
                        <a:pt x="440" y="8"/>
                        <a:pt x="439" y="4"/>
                        <a:pt x="437" y="2"/>
                      </a:cubicBezTo>
                      <a:cubicBezTo>
                        <a:pt x="434" y="0"/>
                        <a:pt x="430" y="1"/>
                        <a:pt x="428" y="4"/>
                      </a:cubicBezTo>
                      <a:cubicBezTo>
                        <a:pt x="390" y="59"/>
                        <a:pt x="390" y="59"/>
                        <a:pt x="390" y="59"/>
                      </a:cubicBezTo>
                      <a:cubicBezTo>
                        <a:pt x="365" y="49"/>
                        <a:pt x="338" y="43"/>
                        <a:pt x="309" y="43"/>
                      </a:cubicBezTo>
                      <a:cubicBezTo>
                        <a:pt x="280" y="43"/>
                        <a:pt x="253" y="49"/>
                        <a:pt x="228" y="59"/>
                      </a:cubicBezTo>
                      <a:cubicBezTo>
                        <a:pt x="190" y="4"/>
                        <a:pt x="190" y="4"/>
                        <a:pt x="190" y="4"/>
                      </a:cubicBezTo>
                      <a:cubicBezTo>
                        <a:pt x="188" y="1"/>
                        <a:pt x="184" y="0"/>
                        <a:pt x="181" y="2"/>
                      </a:cubicBezTo>
                      <a:cubicBezTo>
                        <a:pt x="179" y="4"/>
                        <a:pt x="178" y="8"/>
                        <a:pt x="180" y="11"/>
                      </a:cubicBezTo>
                      <a:cubicBezTo>
                        <a:pt x="216" y="63"/>
                        <a:pt x="216" y="63"/>
                        <a:pt x="216" y="63"/>
                      </a:cubicBezTo>
                      <a:cubicBezTo>
                        <a:pt x="159" y="90"/>
                        <a:pt x="119" y="141"/>
                        <a:pt x="114" y="200"/>
                      </a:cubicBezTo>
                      <a:cubicBezTo>
                        <a:pt x="504" y="200"/>
                        <a:pt x="504" y="200"/>
                        <a:pt x="504" y="200"/>
                      </a:cubicBezTo>
                      <a:cubicBezTo>
                        <a:pt x="499" y="141"/>
                        <a:pt x="459" y="90"/>
                        <a:pt x="402" y="63"/>
                      </a:cubicBezTo>
                      <a:close/>
                      <a:moveTo>
                        <a:pt x="227" y="146"/>
                      </a:moveTo>
                      <a:cubicBezTo>
                        <a:pt x="215" y="146"/>
                        <a:pt x="205" y="136"/>
                        <a:pt x="205" y="124"/>
                      </a:cubicBezTo>
                      <a:cubicBezTo>
                        <a:pt x="205" y="113"/>
                        <a:pt x="215" y="103"/>
                        <a:pt x="227" y="103"/>
                      </a:cubicBezTo>
                      <a:cubicBezTo>
                        <a:pt x="239" y="103"/>
                        <a:pt x="248" y="113"/>
                        <a:pt x="248" y="124"/>
                      </a:cubicBezTo>
                      <a:cubicBezTo>
                        <a:pt x="248" y="136"/>
                        <a:pt x="239" y="146"/>
                        <a:pt x="227" y="146"/>
                      </a:cubicBezTo>
                      <a:close/>
                      <a:moveTo>
                        <a:pt x="394" y="146"/>
                      </a:moveTo>
                      <a:cubicBezTo>
                        <a:pt x="382" y="146"/>
                        <a:pt x="373" y="136"/>
                        <a:pt x="373" y="124"/>
                      </a:cubicBezTo>
                      <a:cubicBezTo>
                        <a:pt x="373" y="113"/>
                        <a:pt x="382" y="103"/>
                        <a:pt x="394" y="103"/>
                      </a:cubicBezTo>
                      <a:cubicBezTo>
                        <a:pt x="406" y="103"/>
                        <a:pt x="416" y="113"/>
                        <a:pt x="416" y="124"/>
                      </a:cubicBezTo>
                      <a:cubicBezTo>
                        <a:pt x="416" y="136"/>
                        <a:pt x="406" y="146"/>
                        <a:pt x="394" y="1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87880" tIns="43940" rIns="87880" bIns="4394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96354">
                    <a:lnSpc>
                      <a:spcPct val="90000"/>
                    </a:lnSpc>
                    <a:defRPr/>
                  </a:pPr>
                  <a:endParaRPr lang="en-US" sz="1730" kern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68" name="Freeform 15"/>
                <p:cNvSpPr>
                  <a:spLocks noEditPoints="1"/>
                </p:cNvSpPr>
                <p:nvPr/>
              </p:nvSpPr>
              <p:spPr bwMode="black">
                <a:xfrm>
                  <a:off x="3531142" y="4776024"/>
                  <a:ext cx="3241962" cy="460150"/>
                </a:xfrm>
                <a:custGeom>
                  <a:avLst/>
                  <a:gdLst>
                    <a:gd name="T0" fmla="*/ 125 w 1047"/>
                    <a:gd name="T1" fmla="*/ 35 h 146"/>
                    <a:gd name="T2" fmla="*/ 32 w 1047"/>
                    <a:gd name="T3" fmla="*/ 75 h 146"/>
                    <a:gd name="T4" fmla="*/ 100 w 1047"/>
                    <a:gd name="T5" fmla="*/ 115 h 146"/>
                    <a:gd name="T6" fmla="*/ 76 w 1047"/>
                    <a:gd name="T7" fmla="*/ 146 h 146"/>
                    <a:gd name="T8" fmla="*/ 76 w 1047"/>
                    <a:gd name="T9" fmla="*/ 5 h 146"/>
                    <a:gd name="T10" fmla="*/ 155 w 1047"/>
                    <a:gd name="T11" fmla="*/ 146 h 146"/>
                    <a:gd name="T12" fmla="*/ 256 w 1047"/>
                    <a:gd name="T13" fmla="*/ 0 h 146"/>
                    <a:gd name="T14" fmla="*/ 182 w 1047"/>
                    <a:gd name="T15" fmla="*/ 146 h 146"/>
                    <a:gd name="T16" fmla="*/ 212 w 1047"/>
                    <a:gd name="T17" fmla="*/ 68 h 146"/>
                    <a:gd name="T18" fmla="*/ 298 w 1047"/>
                    <a:gd name="T19" fmla="*/ 68 h 146"/>
                    <a:gd name="T20" fmla="*/ 329 w 1047"/>
                    <a:gd name="T21" fmla="*/ 146 h 146"/>
                    <a:gd name="T22" fmla="*/ 256 w 1047"/>
                    <a:gd name="T23" fmla="*/ 0 h 146"/>
                    <a:gd name="T24" fmla="*/ 426 w 1047"/>
                    <a:gd name="T25" fmla="*/ 5 h 146"/>
                    <a:gd name="T26" fmla="*/ 359 w 1047"/>
                    <a:gd name="T27" fmla="*/ 35 h 146"/>
                    <a:gd name="T28" fmla="*/ 464 w 1047"/>
                    <a:gd name="T29" fmla="*/ 74 h 146"/>
                    <a:gd name="T30" fmla="*/ 359 w 1047"/>
                    <a:gd name="T31" fmla="*/ 115 h 146"/>
                    <a:gd name="T32" fmla="*/ 426 w 1047"/>
                    <a:gd name="T33" fmla="*/ 145 h 146"/>
                    <a:gd name="T34" fmla="*/ 1047 w 1047"/>
                    <a:gd name="T35" fmla="*/ 74 h 146"/>
                    <a:gd name="T36" fmla="*/ 913 w 1047"/>
                    <a:gd name="T37" fmla="*/ 5 h 146"/>
                    <a:gd name="T38" fmla="*/ 982 w 1047"/>
                    <a:gd name="T39" fmla="*/ 35 h 146"/>
                    <a:gd name="T40" fmla="*/ 981 w 1047"/>
                    <a:gd name="T41" fmla="*/ 115 h 146"/>
                    <a:gd name="T42" fmla="*/ 913 w 1047"/>
                    <a:gd name="T43" fmla="*/ 145 h 146"/>
                    <a:gd name="T44" fmla="*/ 1047 w 1047"/>
                    <a:gd name="T45" fmla="*/ 74 h 146"/>
                    <a:gd name="T46" fmla="*/ 652 w 1047"/>
                    <a:gd name="T47" fmla="*/ 56 h 146"/>
                    <a:gd name="T48" fmla="*/ 524 w 1047"/>
                    <a:gd name="T49" fmla="*/ 5 h 146"/>
                    <a:gd name="T50" fmla="*/ 592 w 1047"/>
                    <a:gd name="T51" fmla="*/ 35 h 146"/>
                    <a:gd name="T52" fmla="*/ 593 w 1047"/>
                    <a:gd name="T53" fmla="*/ 77 h 146"/>
                    <a:gd name="T54" fmla="*/ 524 w 1047"/>
                    <a:gd name="T55" fmla="*/ 105 h 146"/>
                    <a:gd name="T56" fmla="*/ 593 w 1047"/>
                    <a:gd name="T57" fmla="*/ 105 h 146"/>
                    <a:gd name="T58" fmla="*/ 616 w 1047"/>
                    <a:gd name="T59" fmla="*/ 144 h 146"/>
                    <a:gd name="T60" fmla="*/ 645 w 1047"/>
                    <a:gd name="T61" fmla="*/ 146 h 146"/>
                    <a:gd name="T62" fmla="*/ 749 w 1047"/>
                    <a:gd name="T63" fmla="*/ 1 h 146"/>
                    <a:gd name="T64" fmla="*/ 749 w 1047"/>
                    <a:gd name="T65" fmla="*/ 146 h 146"/>
                    <a:gd name="T66" fmla="*/ 749 w 1047"/>
                    <a:gd name="T67" fmla="*/ 1 h 146"/>
                    <a:gd name="T68" fmla="*/ 790 w 1047"/>
                    <a:gd name="T69" fmla="*/ 73 h 146"/>
                    <a:gd name="T70" fmla="*/ 707 w 1047"/>
                    <a:gd name="T71" fmla="*/ 73 h 146"/>
                    <a:gd name="T72" fmla="*/ 852 w 1047"/>
                    <a:gd name="T73" fmla="*/ 146 h 146"/>
                    <a:gd name="T74" fmla="*/ 883 w 1047"/>
                    <a:gd name="T75" fmla="*/ 5 h 146"/>
                    <a:gd name="T76" fmla="*/ 852 w 1047"/>
                    <a:gd name="T77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47" h="146">
                      <a:moveTo>
                        <a:pt x="125" y="146"/>
                      </a:moveTo>
                      <a:cubicBezTo>
                        <a:pt x="125" y="35"/>
                        <a:pt x="125" y="35"/>
                        <a:pt x="125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51" y="35"/>
                        <a:pt x="32" y="53"/>
                        <a:pt x="32" y="75"/>
                      </a:cubicBezTo>
                      <a:cubicBezTo>
                        <a:pt x="32" y="98"/>
                        <a:pt x="52" y="115"/>
                        <a:pt x="76" y="115"/>
                      </a:cubicBezTo>
                      <a:cubicBezTo>
                        <a:pt x="100" y="115"/>
                        <a:pt x="100" y="115"/>
                        <a:pt x="100" y="115"/>
                      </a:cubicBezTo>
                      <a:cubicBezTo>
                        <a:pt x="100" y="146"/>
                        <a:pt x="100" y="146"/>
                        <a:pt x="100" y="146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34" y="146"/>
                        <a:pt x="0" y="114"/>
                        <a:pt x="0" y="75"/>
                      </a:cubicBezTo>
                      <a:cubicBezTo>
                        <a:pt x="0" y="36"/>
                        <a:pt x="34" y="5"/>
                        <a:pt x="76" y="5"/>
                      </a:cubicBezTo>
                      <a:cubicBezTo>
                        <a:pt x="155" y="5"/>
                        <a:pt x="155" y="5"/>
                        <a:pt x="155" y="5"/>
                      </a:cubicBezTo>
                      <a:cubicBezTo>
                        <a:pt x="155" y="146"/>
                        <a:pt x="155" y="146"/>
                        <a:pt x="155" y="146"/>
                      </a:cubicBezTo>
                      <a:lnTo>
                        <a:pt x="125" y="146"/>
                      </a:lnTo>
                      <a:close/>
                      <a:moveTo>
                        <a:pt x="256" y="0"/>
                      </a:moveTo>
                      <a:cubicBezTo>
                        <a:pt x="215" y="0"/>
                        <a:pt x="182" y="27"/>
                        <a:pt x="182" y="69"/>
                      </a:cubicBezTo>
                      <a:cubicBezTo>
                        <a:pt x="182" y="146"/>
                        <a:pt x="182" y="146"/>
                        <a:pt x="182" y="146"/>
                      </a:cubicBezTo>
                      <a:cubicBezTo>
                        <a:pt x="212" y="146"/>
                        <a:pt x="212" y="146"/>
                        <a:pt x="212" y="146"/>
                      </a:cubicBezTo>
                      <a:cubicBezTo>
                        <a:pt x="212" y="68"/>
                        <a:pt x="212" y="68"/>
                        <a:pt x="212" y="68"/>
                      </a:cubicBezTo>
                      <a:cubicBezTo>
                        <a:pt x="212" y="41"/>
                        <a:pt x="235" y="25"/>
                        <a:pt x="256" y="25"/>
                      </a:cubicBezTo>
                      <a:cubicBezTo>
                        <a:pt x="276" y="25"/>
                        <a:pt x="298" y="41"/>
                        <a:pt x="298" y="68"/>
                      </a:cubicBezTo>
                      <a:cubicBezTo>
                        <a:pt x="298" y="146"/>
                        <a:pt x="298" y="146"/>
                        <a:pt x="298" y="146"/>
                      </a:cubicBezTo>
                      <a:cubicBezTo>
                        <a:pt x="329" y="146"/>
                        <a:pt x="329" y="146"/>
                        <a:pt x="329" y="146"/>
                      </a:cubicBezTo>
                      <a:cubicBezTo>
                        <a:pt x="329" y="69"/>
                        <a:pt x="329" y="69"/>
                        <a:pt x="329" y="69"/>
                      </a:cubicBezTo>
                      <a:cubicBezTo>
                        <a:pt x="329" y="27"/>
                        <a:pt x="296" y="0"/>
                        <a:pt x="256" y="0"/>
                      </a:cubicBezTo>
                      <a:close/>
                      <a:moveTo>
                        <a:pt x="493" y="74"/>
                      </a:moveTo>
                      <a:cubicBezTo>
                        <a:pt x="493" y="34"/>
                        <a:pt x="466" y="5"/>
                        <a:pt x="426" y="5"/>
                      </a:cubicBezTo>
                      <a:cubicBezTo>
                        <a:pt x="359" y="5"/>
                        <a:pt x="359" y="5"/>
                        <a:pt x="359" y="5"/>
                      </a:cubicBezTo>
                      <a:cubicBezTo>
                        <a:pt x="359" y="35"/>
                        <a:pt x="359" y="35"/>
                        <a:pt x="359" y="35"/>
                      </a:cubicBezTo>
                      <a:cubicBezTo>
                        <a:pt x="428" y="35"/>
                        <a:pt x="428" y="35"/>
                        <a:pt x="428" y="35"/>
                      </a:cubicBezTo>
                      <a:cubicBezTo>
                        <a:pt x="454" y="35"/>
                        <a:pt x="464" y="54"/>
                        <a:pt x="464" y="74"/>
                      </a:cubicBezTo>
                      <a:cubicBezTo>
                        <a:pt x="464" y="94"/>
                        <a:pt x="453" y="115"/>
                        <a:pt x="427" y="115"/>
                      </a:cubicBezTo>
                      <a:cubicBezTo>
                        <a:pt x="359" y="115"/>
                        <a:pt x="359" y="115"/>
                        <a:pt x="359" y="115"/>
                      </a:cubicBezTo>
                      <a:cubicBezTo>
                        <a:pt x="359" y="145"/>
                        <a:pt x="359" y="145"/>
                        <a:pt x="359" y="145"/>
                      </a:cubicBezTo>
                      <a:cubicBezTo>
                        <a:pt x="426" y="145"/>
                        <a:pt x="426" y="145"/>
                        <a:pt x="426" y="145"/>
                      </a:cubicBezTo>
                      <a:cubicBezTo>
                        <a:pt x="466" y="145"/>
                        <a:pt x="493" y="115"/>
                        <a:pt x="493" y="74"/>
                      </a:cubicBezTo>
                      <a:close/>
                      <a:moveTo>
                        <a:pt x="1047" y="74"/>
                      </a:moveTo>
                      <a:cubicBezTo>
                        <a:pt x="1047" y="34"/>
                        <a:pt x="1021" y="5"/>
                        <a:pt x="980" y="5"/>
                      </a:cubicBezTo>
                      <a:cubicBezTo>
                        <a:pt x="913" y="5"/>
                        <a:pt x="913" y="5"/>
                        <a:pt x="913" y="5"/>
                      </a:cubicBezTo>
                      <a:cubicBezTo>
                        <a:pt x="913" y="35"/>
                        <a:pt x="913" y="35"/>
                        <a:pt x="913" y="35"/>
                      </a:cubicBezTo>
                      <a:cubicBezTo>
                        <a:pt x="982" y="35"/>
                        <a:pt x="982" y="35"/>
                        <a:pt x="982" y="35"/>
                      </a:cubicBezTo>
                      <a:cubicBezTo>
                        <a:pt x="1008" y="35"/>
                        <a:pt x="1019" y="54"/>
                        <a:pt x="1019" y="74"/>
                      </a:cubicBezTo>
                      <a:cubicBezTo>
                        <a:pt x="1019" y="94"/>
                        <a:pt x="1008" y="115"/>
                        <a:pt x="981" y="115"/>
                      </a:cubicBezTo>
                      <a:cubicBezTo>
                        <a:pt x="913" y="115"/>
                        <a:pt x="913" y="115"/>
                        <a:pt x="913" y="115"/>
                      </a:cubicBezTo>
                      <a:cubicBezTo>
                        <a:pt x="913" y="145"/>
                        <a:pt x="913" y="145"/>
                        <a:pt x="913" y="145"/>
                      </a:cubicBezTo>
                      <a:cubicBezTo>
                        <a:pt x="980" y="145"/>
                        <a:pt x="980" y="145"/>
                        <a:pt x="980" y="145"/>
                      </a:cubicBezTo>
                      <a:cubicBezTo>
                        <a:pt x="1020" y="145"/>
                        <a:pt x="1047" y="115"/>
                        <a:pt x="1047" y="74"/>
                      </a:cubicBezTo>
                      <a:close/>
                      <a:moveTo>
                        <a:pt x="632" y="98"/>
                      </a:moveTo>
                      <a:cubicBezTo>
                        <a:pt x="645" y="91"/>
                        <a:pt x="652" y="78"/>
                        <a:pt x="652" y="56"/>
                      </a:cubicBezTo>
                      <a:cubicBezTo>
                        <a:pt x="652" y="17"/>
                        <a:pt x="631" y="5"/>
                        <a:pt x="590" y="5"/>
                      </a:cubicBezTo>
                      <a:cubicBezTo>
                        <a:pt x="524" y="5"/>
                        <a:pt x="524" y="5"/>
                        <a:pt x="524" y="5"/>
                      </a:cubicBezTo>
                      <a:cubicBezTo>
                        <a:pt x="524" y="35"/>
                        <a:pt x="524" y="35"/>
                        <a:pt x="524" y="35"/>
                      </a:cubicBezTo>
                      <a:cubicBezTo>
                        <a:pt x="592" y="35"/>
                        <a:pt x="592" y="35"/>
                        <a:pt x="592" y="35"/>
                      </a:cubicBezTo>
                      <a:cubicBezTo>
                        <a:pt x="618" y="35"/>
                        <a:pt x="623" y="44"/>
                        <a:pt x="623" y="55"/>
                      </a:cubicBezTo>
                      <a:cubicBezTo>
                        <a:pt x="623" y="67"/>
                        <a:pt x="619" y="77"/>
                        <a:pt x="593" y="77"/>
                      </a:cubicBezTo>
                      <a:cubicBezTo>
                        <a:pt x="524" y="77"/>
                        <a:pt x="524" y="77"/>
                        <a:pt x="524" y="77"/>
                      </a:cubicBezTo>
                      <a:cubicBezTo>
                        <a:pt x="524" y="105"/>
                        <a:pt x="524" y="105"/>
                        <a:pt x="524" y="105"/>
                      </a:cubicBezTo>
                      <a:cubicBezTo>
                        <a:pt x="591" y="105"/>
                        <a:pt x="591" y="105"/>
                        <a:pt x="591" y="105"/>
                      </a:cubicBezTo>
                      <a:cubicBezTo>
                        <a:pt x="592" y="105"/>
                        <a:pt x="593" y="105"/>
                        <a:pt x="593" y="105"/>
                      </a:cubicBezTo>
                      <a:cubicBezTo>
                        <a:pt x="607" y="107"/>
                        <a:pt x="617" y="118"/>
                        <a:pt x="617" y="132"/>
                      </a:cubicBezTo>
                      <a:cubicBezTo>
                        <a:pt x="617" y="136"/>
                        <a:pt x="618" y="140"/>
                        <a:pt x="616" y="144"/>
                      </a:cubicBezTo>
                      <a:cubicBezTo>
                        <a:pt x="616" y="145"/>
                        <a:pt x="618" y="145"/>
                        <a:pt x="618" y="146"/>
                      </a:cubicBezTo>
                      <a:cubicBezTo>
                        <a:pt x="645" y="146"/>
                        <a:pt x="645" y="146"/>
                        <a:pt x="645" y="146"/>
                      </a:cubicBezTo>
                      <a:cubicBezTo>
                        <a:pt x="645" y="146"/>
                        <a:pt x="650" y="116"/>
                        <a:pt x="632" y="98"/>
                      </a:cubicBezTo>
                      <a:close/>
                      <a:moveTo>
                        <a:pt x="749" y="1"/>
                      </a:moveTo>
                      <a:cubicBezTo>
                        <a:pt x="787" y="1"/>
                        <a:pt x="818" y="33"/>
                        <a:pt x="818" y="73"/>
                      </a:cubicBezTo>
                      <a:cubicBezTo>
                        <a:pt x="818" y="113"/>
                        <a:pt x="787" y="146"/>
                        <a:pt x="749" y="146"/>
                      </a:cubicBezTo>
                      <a:cubicBezTo>
                        <a:pt x="710" y="146"/>
                        <a:pt x="679" y="113"/>
                        <a:pt x="679" y="73"/>
                      </a:cubicBezTo>
                      <a:cubicBezTo>
                        <a:pt x="679" y="33"/>
                        <a:pt x="710" y="1"/>
                        <a:pt x="749" y="1"/>
                      </a:cubicBezTo>
                      <a:close/>
                      <a:moveTo>
                        <a:pt x="749" y="117"/>
                      </a:moveTo>
                      <a:cubicBezTo>
                        <a:pt x="772" y="117"/>
                        <a:pt x="790" y="97"/>
                        <a:pt x="790" y="73"/>
                      </a:cubicBezTo>
                      <a:cubicBezTo>
                        <a:pt x="790" y="49"/>
                        <a:pt x="772" y="30"/>
                        <a:pt x="749" y="30"/>
                      </a:cubicBezTo>
                      <a:cubicBezTo>
                        <a:pt x="726" y="30"/>
                        <a:pt x="707" y="49"/>
                        <a:pt x="707" y="73"/>
                      </a:cubicBezTo>
                      <a:cubicBezTo>
                        <a:pt x="707" y="97"/>
                        <a:pt x="726" y="117"/>
                        <a:pt x="749" y="117"/>
                      </a:cubicBezTo>
                      <a:close/>
                      <a:moveTo>
                        <a:pt x="852" y="146"/>
                      </a:moveTo>
                      <a:cubicBezTo>
                        <a:pt x="883" y="146"/>
                        <a:pt x="883" y="146"/>
                        <a:pt x="883" y="146"/>
                      </a:cubicBezTo>
                      <a:cubicBezTo>
                        <a:pt x="883" y="5"/>
                        <a:pt x="883" y="5"/>
                        <a:pt x="883" y="5"/>
                      </a:cubicBezTo>
                      <a:cubicBezTo>
                        <a:pt x="852" y="5"/>
                        <a:pt x="852" y="5"/>
                        <a:pt x="852" y="5"/>
                      </a:cubicBezTo>
                      <a:lnTo>
                        <a:pt x="852" y="14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87880" tIns="43940" rIns="87880" bIns="4394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896354">
                    <a:lnSpc>
                      <a:spcPct val="90000"/>
                    </a:lnSpc>
                    <a:defRPr/>
                  </a:pPr>
                  <a:endParaRPr lang="en-US" sz="1730" kern="0" smtClean="0">
                    <a:gradFill>
                      <a:gsLst>
                        <a:gs pos="93162">
                          <a:srgbClr val="505050">
                            <a:lumMod val="50000"/>
                          </a:srgbClr>
                        </a:gs>
                        <a:gs pos="68000">
                          <a:srgbClr val="505050">
                            <a:lumMod val="50000"/>
                          </a:srgbClr>
                        </a:gs>
                      </a:gsLst>
                      <a:lin ang="5400000" scaled="0"/>
                    </a:gradFill>
                  </a:endParaRP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10998260" y="4463731"/>
                <a:ext cx="606051" cy="298978"/>
                <a:chOff x="1898651" y="4472456"/>
                <a:chExt cx="618203" cy="304974"/>
              </a:xfrm>
              <a:solidFill>
                <a:srgbClr val="FFFFFF"/>
              </a:solidFill>
            </p:grpSpPr>
            <p:grpSp>
              <p:nvGrpSpPr>
                <p:cNvPr id="63" name="Group 62"/>
                <p:cNvGrpSpPr>
                  <a:grpSpLocks noChangeAspect="1"/>
                </p:cNvGrpSpPr>
                <p:nvPr/>
              </p:nvGrpSpPr>
              <p:grpSpPr bwMode="black">
                <a:xfrm>
                  <a:off x="1898651" y="4472456"/>
                  <a:ext cx="253214" cy="304974"/>
                  <a:chOff x="498253" y="184806"/>
                  <a:chExt cx="1435623" cy="1729081"/>
                </a:xfrm>
                <a:grpFill/>
              </p:grpSpPr>
              <p:sp>
                <p:nvSpPr>
                  <p:cNvPr id="65" name="Freeform 64"/>
                  <p:cNvSpPr>
                    <a:spLocks/>
                  </p:cNvSpPr>
                  <p:nvPr/>
                </p:nvSpPr>
                <p:spPr bwMode="black">
                  <a:xfrm>
                    <a:off x="498253" y="629270"/>
                    <a:ext cx="1435623" cy="1284617"/>
                  </a:xfrm>
                  <a:custGeom>
                    <a:avLst/>
                    <a:gdLst>
                      <a:gd name="T0" fmla="*/ 455 w 539"/>
                      <a:gd name="T1" fmla="*/ 186 h 482"/>
                      <a:gd name="T2" fmla="*/ 522 w 539"/>
                      <a:gd name="T3" fmla="*/ 67 h 482"/>
                      <a:gd name="T4" fmla="*/ 408 w 539"/>
                      <a:gd name="T5" fmla="*/ 5 h 482"/>
                      <a:gd name="T6" fmla="*/ 288 w 539"/>
                      <a:gd name="T7" fmla="*/ 34 h 482"/>
                      <a:gd name="T8" fmla="*/ 184 w 539"/>
                      <a:gd name="T9" fmla="*/ 7 h 482"/>
                      <a:gd name="T10" fmla="*/ 55 w 539"/>
                      <a:gd name="T11" fmla="*/ 86 h 482"/>
                      <a:gd name="T12" fmla="*/ 95 w 539"/>
                      <a:gd name="T13" fmla="*/ 401 h 482"/>
                      <a:gd name="T14" fmla="*/ 194 w 539"/>
                      <a:gd name="T15" fmla="*/ 480 h 482"/>
                      <a:gd name="T16" fmla="*/ 296 w 539"/>
                      <a:gd name="T17" fmla="*/ 455 h 482"/>
                      <a:gd name="T18" fmla="*/ 400 w 539"/>
                      <a:gd name="T19" fmla="*/ 479 h 482"/>
                      <a:gd name="T20" fmla="*/ 496 w 539"/>
                      <a:gd name="T21" fmla="*/ 402 h 482"/>
                      <a:gd name="T22" fmla="*/ 539 w 539"/>
                      <a:gd name="T23" fmla="*/ 313 h 482"/>
                      <a:gd name="T24" fmla="*/ 455 w 539"/>
                      <a:gd name="T25" fmla="*/ 186 h 4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39" h="482">
                        <a:moveTo>
                          <a:pt x="455" y="186"/>
                        </a:moveTo>
                        <a:cubicBezTo>
                          <a:pt x="454" y="107"/>
                          <a:pt x="519" y="69"/>
                          <a:pt x="522" y="67"/>
                        </a:cubicBezTo>
                        <a:cubicBezTo>
                          <a:pt x="485" y="13"/>
                          <a:pt x="428" y="6"/>
                          <a:pt x="408" y="5"/>
                        </a:cubicBezTo>
                        <a:cubicBezTo>
                          <a:pt x="359" y="0"/>
                          <a:pt x="312" y="34"/>
                          <a:pt x="288" y="34"/>
                        </a:cubicBezTo>
                        <a:cubicBezTo>
                          <a:pt x="263" y="34"/>
                          <a:pt x="225" y="6"/>
                          <a:pt x="184" y="7"/>
                        </a:cubicBezTo>
                        <a:cubicBezTo>
                          <a:pt x="131" y="8"/>
                          <a:pt x="82" y="38"/>
                          <a:pt x="55" y="86"/>
                        </a:cubicBezTo>
                        <a:cubicBezTo>
                          <a:pt x="0" y="182"/>
                          <a:pt x="41" y="323"/>
                          <a:pt x="95" y="401"/>
                        </a:cubicBezTo>
                        <a:cubicBezTo>
                          <a:pt x="121" y="439"/>
                          <a:pt x="153" y="482"/>
                          <a:pt x="194" y="480"/>
                        </a:cubicBezTo>
                        <a:cubicBezTo>
                          <a:pt x="234" y="479"/>
                          <a:pt x="248" y="455"/>
                          <a:pt x="296" y="455"/>
                        </a:cubicBezTo>
                        <a:cubicBezTo>
                          <a:pt x="344" y="454"/>
                          <a:pt x="358" y="480"/>
                          <a:pt x="400" y="479"/>
                        </a:cubicBezTo>
                        <a:cubicBezTo>
                          <a:pt x="443" y="478"/>
                          <a:pt x="470" y="440"/>
                          <a:pt x="496" y="402"/>
                        </a:cubicBezTo>
                        <a:cubicBezTo>
                          <a:pt x="526" y="358"/>
                          <a:pt x="538" y="315"/>
                          <a:pt x="539" y="313"/>
                        </a:cubicBezTo>
                        <a:cubicBezTo>
                          <a:pt x="538" y="313"/>
                          <a:pt x="456" y="281"/>
                          <a:pt x="455" y="186"/>
                        </a:cubicBezTo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  <a:extLst/>
                </p:spPr>
                <p:txBody>
                  <a:bodyPr vert="horz" wrap="square" lIns="87880" tIns="43940" rIns="87880" bIns="4394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96354">
                      <a:lnSpc>
                        <a:spcPct val="90000"/>
                      </a:lnSpc>
                      <a:defRPr/>
                    </a:pPr>
                    <a:endParaRPr lang="en-US" sz="1730" kern="0" smtClean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endParaRPr>
                  </a:p>
                </p:txBody>
              </p:sp>
              <p:sp>
                <p:nvSpPr>
                  <p:cNvPr id="66" name="Freeform 65"/>
                  <p:cNvSpPr>
                    <a:spLocks/>
                  </p:cNvSpPr>
                  <p:nvPr/>
                </p:nvSpPr>
                <p:spPr bwMode="black">
                  <a:xfrm>
                    <a:off x="1245232" y="184806"/>
                    <a:ext cx="356944" cy="392241"/>
                  </a:xfrm>
                  <a:custGeom>
                    <a:avLst/>
                    <a:gdLst>
                      <a:gd name="T0" fmla="*/ 98 w 134"/>
                      <a:gd name="T1" fmla="*/ 100 h 147"/>
                      <a:gd name="T2" fmla="*/ 130 w 134"/>
                      <a:gd name="T3" fmla="*/ 0 h 147"/>
                      <a:gd name="T4" fmla="*/ 38 w 134"/>
                      <a:gd name="T5" fmla="*/ 47 h 147"/>
                      <a:gd name="T6" fmla="*/ 5 w 134"/>
                      <a:gd name="T7" fmla="*/ 144 h 147"/>
                      <a:gd name="T8" fmla="*/ 98 w 134"/>
                      <a:gd name="T9" fmla="*/ 100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4" h="147">
                        <a:moveTo>
                          <a:pt x="98" y="100"/>
                        </a:moveTo>
                        <a:cubicBezTo>
                          <a:pt x="120" y="73"/>
                          <a:pt x="134" y="36"/>
                          <a:pt x="130" y="0"/>
                        </a:cubicBezTo>
                        <a:cubicBezTo>
                          <a:pt x="99" y="1"/>
                          <a:pt x="61" y="21"/>
                          <a:pt x="38" y="47"/>
                        </a:cubicBezTo>
                        <a:cubicBezTo>
                          <a:pt x="18" y="71"/>
                          <a:pt x="0" y="108"/>
                          <a:pt x="5" y="144"/>
                        </a:cubicBezTo>
                        <a:cubicBezTo>
                          <a:pt x="40" y="147"/>
                          <a:pt x="76" y="126"/>
                          <a:pt x="98" y="100"/>
                        </a:cubicBezTo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  <a:extLst/>
                </p:spPr>
                <p:txBody>
                  <a:bodyPr vert="horz" wrap="square" lIns="87880" tIns="43940" rIns="87880" bIns="4394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96354">
                      <a:lnSpc>
                        <a:spcPct val="90000"/>
                      </a:lnSpc>
                      <a:defRPr/>
                    </a:pPr>
                    <a:endParaRPr lang="en-US" sz="1730" kern="0" smtClean="0">
                      <a:gradFill>
                        <a:gsLst>
                          <a:gs pos="93162">
                            <a:srgbClr val="505050">
                              <a:lumMod val="50000"/>
                            </a:srgbClr>
                          </a:gs>
                          <a:gs pos="68000">
                            <a:srgbClr val="505050">
                              <a:lumMod val="50000"/>
                            </a:srgbClr>
                          </a:gs>
                        </a:gsLst>
                        <a:lin ang="5400000" scaled="0"/>
                      </a:gradFill>
                    </a:endParaRPr>
                  </a:p>
                </p:txBody>
              </p:sp>
            </p:grpSp>
            <p:sp>
              <p:nvSpPr>
                <p:cNvPr id="64" name="TextBox 63"/>
                <p:cNvSpPr txBox="1"/>
                <p:nvPr/>
              </p:nvSpPr>
              <p:spPr>
                <a:xfrm>
                  <a:off x="2104732" y="4579373"/>
                  <a:ext cx="412122" cy="1695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896354">
                    <a:lnSpc>
                      <a:spcPct val="90000"/>
                    </a:lnSpc>
                    <a:spcAft>
                      <a:spcPts val="576"/>
                    </a:spcAft>
                    <a:defRPr/>
                  </a:pPr>
                  <a:r>
                    <a:rPr lang="en-US" sz="1200" kern="0" dirty="0" smtClean="0">
                      <a:gradFill>
                        <a:gsLst>
                          <a:gs pos="12821">
                            <a:srgbClr val="505050"/>
                          </a:gs>
                          <a:gs pos="23000">
                            <a:srgbClr val="505050"/>
                          </a:gs>
                        </a:gsLst>
                        <a:lin ang="5400000" scaled="0"/>
                      </a:gradFill>
                    </a:rPr>
                    <a:t>iOS</a:t>
                  </a:r>
                </a:p>
              </p:txBody>
            </p:sp>
          </p:grpSp>
        </p:grpSp>
        <p:cxnSp>
          <p:nvCxnSpPr>
            <p:cNvPr id="69" name="Straight Arrow Connector 68"/>
            <p:cNvCxnSpPr/>
            <p:nvPr/>
          </p:nvCxnSpPr>
          <p:spPr>
            <a:xfrm flipH="1">
              <a:off x="2626983" y="4792057"/>
              <a:ext cx="266700" cy="0"/>
            </a:xfrm>
            <a:prstGeom prst="straightConnector1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none" w="med" len="sm"/>
              <a:tailEnd type="arrow" w="sm" len="sm"/>
            </a:ln>
            <a:effectLst/>
          </p:spPr>
        </p:cxnSp>
        <p:grpSp>
          <p:nvGrpSpPr>
            <p:cNvPr id="70" name="Group 69"/>
            <p:cNvGrpSpPr/>
            <p:nvPr/>
          </p:nvGrpSpPr>
          <p:grpSpPr>
            <a:xfrm>
              <a:off x="143780" y="1579444"/>
              <a:ext cx="2842286" cy="1984928"/>
              <a:chOff x="281428" y="1579444"/>
              <a:chExt cx="2842286" cy="1984928"/>
            </a:xfrm>
          </p:grpSpPr>
          <p:sp>
            <p:nvSpPr>
              <p:cNvPr id="71" name="Rectangle 70"/>
              <p:cNvSpPr/>
              <p:nvPr/>
            </p:nvSpPr>
            <p:spPr bwMode="auto">
              <a:xfrm>
                <a:off x="281428" y="1579444"/>
                <a:ext cx="2614039" cy="1984928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0795" cap="flat" cmpd="sng" algn="ctr">
                <a:noFill/>
                <a:prstDash val="dash"/>
                <a:headEnd type="none" w="med" len="med"/>
                <a:tailEnd type="none" w="med" len="med"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0" tIns="46637" rIns="0" bIns="46637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000" kern="0" dirty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 bwMode="auto">
              <a:xfrm>
                <a:off x="433664" y="2125662"/>
                <a:ext cx="2309566" cy="597575"/>
              </a:xfrm>
              <a:prstGeom prst="rect">
                <a:avLst/>
              </a:prstGeom>
              <a:solidFill>
                <a:srgbClr val="FFFFFF"/>
              </a:solidFill>
              <a:ln w="1079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 kern="0" dirty="0" smtClean="0">
                  <a:gradFill>
                    <a:gsLst>
                      <a:gs pos="93162">
                        <a:srgbClr val="505050">
                          <a:lumMod val="50000"/>
                        </a:srgbClr>
                      </a:gs>
                      <a:gs pos="68000">
                        <a:srgbClr val="505050">
                          <a:lumMod val="50000"/>
                        </a:srgb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433664" y="2773565"/>
                <a:ext cx="2309566" cy="640080"/>
              </a:xfrm>
              <a:prstGeom prst="rect">
                <a:avLst/>
              </a:prstGeom>
              <a:solidFill>
                <a:srgbClr val="FFFFFF"/>
              </a:solidFill>
              <a:ln w="1079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3239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kern="0" dirty="0" smtClean="0">
                    <a:gradFill>
                      <a:gsLst>
                        <a:gs pos="17094">
                          <a:srgbClr val="505050"/>
                        </a:gs>
                        <a:gs pos="53000">
                          <a:srgbClr val="505050"/>
                        </a:gs>
                      </a:gsLst>
                      <a:lin ang="5400000" scaled="0"/>
                    </a:gradFill>
                    <a:cs typeface="Segoe UI Semibold" panose="020B0702040204020203" pitchFamily="34" charset="0"/>
                  </a:rPr>
                  <a:t>          Power BI Designer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81428" y="1592262"/>
                <a:ext cx="2599574" cy="461665"/>
              </a:xfrm>
              <a:prstGeom prst="rect">
                <a:avLst/>
              </a:prstGeom>
              <a:noFill/>
            </p:spPr>
            <p:txBody>
              <a:bodyPr wrap="square" lIns="182880" tIns="146304" rIns="182880" bIns="91440" rtlCol="0">
                <a:spAutoFit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1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93162">
                          <a:schemeClr val="tx1">
                            <a:lumMod val="50000"/>
                          </a:schemeClr>
                        </a:gs>
                        <a:gs pos="68000">
                          <a:schemeClr val="tx1">
                            <a:lumMod val="50000"/>
                          </a:schemeClr>
                        </a:gs>
                      </a:gsLst>
                      <a:lin ang="5400000" scaled="0"/>
                    </a:gradFill>
                    <a:effectLst/>
                    <a:uLnTx/>
                    <a:uFillTx/>
                  </a:defRPr>
                </a:lvl1pPr>
              </a:lstStyle>
              <a:p>
                <a:r>
                  <a:rPr lang="en-US" dirty="0" smtClean="0">
                    <a:gradFill>
                      <a:gsLst>
                        <a:gs pos="80342">
                          <a:srgbClr val="0078D7"/>
                        </a:gs>
                        <a:gs pos="46000">
                          <a:srgbClr val="0078D7"/>
                        </a:gs>
                      </a:gsLst>
                      <a:lin ang="5400000" scaled="0"/>
                    </a:gradFill>
                  </a:rPr>
                  <a:t>Business analyst tools </a:t>
                </a:r>
                <a:endParaRPr lang="en-US" dirty="0">
                  <a:gradFill>
                    <a:gsLst>
                      <a:gs pos="80342">
                        <a:srgbClr val="0078D7"/>
                      </a:gs>
                      <a:gs pos="46000">
                        <a:srgbClr val="0078D7"/>
                      </a:gs>
                    </a:gsLst>
                    <a:lin ang="5400000" scaled="0"/>
                  </a:gradFill>
                </a:endParaRPr>
              </a:p>
            </p:txBody>
          </p:sp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-32000"/>
              </a:blip>
              <a:stretch>
                <a:fillRect/>
              </a:stretch>
            </p:blipFill>
            <p:spPr>
              <a:xfrm>
                <a:off x="490452" y="2863087"/>
                <a:ext cx="484908" cy="445325"/>
              </a:xfrm>
              <a:prstGeom prst="rect">
                <a:avLst/>
              </a:prstGeom>
            </p:spPr>
          </p:pic>
          <p:cxnSp>
            <p:nvCxnSpPr>
              <p:cNvPr id="76" name="Straight Connector 75"/>
              <p:cNvCxnSpPr/>
              <p:nvPr/>
            </p:nvCxnSpPr>
            <p:spPr>
              <a:xfrm>
                <a:off x="2742714" y="2474912"/>
                <a:ext cx="381000" cy="0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2"/>
                </a:solidFill>
                <a:prstDash val="solid"/>
                <a:miter lim="800000"/>
                <a:headEnd type="none" w="med" len="sm"/>
                <a:tailEnd type="none" w="med" len="med"/>
              </a:ln>
              <a:effectLst/>
            </p:spPr>
          </p:cxnSp>
          <p:sp>
            <p:nvSpPr>
              <p:cNvPr id="77" name="Freeform 5"/>
              <p:cNvSpPr>
                <a:spLocks noChangeAspect="1" noEditPoints="1"/>
              </p:cNvSpPr>
              <p:nvPr/>
            </p:nvSpPr>
            <p:spPr bwMode="black">
              <a:xfrm>
                <a:off x="1074482" y="2200709"/>
                <a:ext cx="933226" cy="410780"/>
              </a:xfrm>
              <a:custGeom>
                <a:avLst/>
                <a:gdLst>
                  <a:gd name="T0" fmla="*/ 533 w 804"/>
                  <a:gd name="T1" fmla="*/ 115 h 352"/>
                  <a:gd name="T2" fmla="*/ 529 w 804"/>
                  <a:gd name="T3" fmla="*/ 169 h 352"/>
                  <a:gd name="T4" fmla="*/ 535 w 804"/>
                  <a:gd name="T5" fmla="*/ 225 h 352"/>
                  <a:gd name="T6" fmla="*/ 616 w 804"/>
                  <a:gd name="T7" fmla="*/ 238 h 352"/>
                  <a:gd name="T8" fmla="*/ 578 w 804"/>
                  <a:gd name="T9" fmla="*/ 203 h 352"/>
                  <a:gd name="T10" fmla="*/ 542 w 804"/>
                  <a:gd name="T11" fmla="*/ 150 h 352"/>
                  <a:gd name="T12" fmla="*/ 601 w 804"/>
                  <a:gd name="T13" fmla="*/ 150 h 352"/>
                  <a:gd name="T14" fmla="*/ 642 w 804"/>
                  <a:gd name="T15" fmla="*/ 235 h 352"/>
                  <a:gd name="T16" fmla="*/ 668 w 804"/>
                  <a:gd name="T17" fmla="*/ 148 h 352"/>
                  <a:gd name="T18" fmla="*/ 645 w 804"/>
                  <a:gd name="T19" fmla="*/ 170 h 352"/>
                  <a:gd name="T20" fmla="*/ 688 w 804"/>
                  <a:gd name="T21" fmla="*/ 221 h 352"/>
                  <a:gd name="T22" fmla="*/ 720 w 804"/>
                  <a:gd name="T23" fmla="*/ 220 h 352"/>
                  <a:gd name="T24" fmla="*/ 738 w 804"/>
                  <a:gd name="T25" fmla="*/ 240 h 352"/>
                  <a:gd name="T26" fmla="*/ 718 w 804"/>
                  <a:gd name="T27" fmla="*/ 154 h 352"/>
                  <a:gd name="T28" fmla="*/ 774 w 804"/>
                  <a:gd name="T29" fmla="*/ 198 h 352"/>
                  <a:gd name="T30" fmla="*/ 721 w 804"/>
                  <a:gd name="T31" fmla="*/ 167 h 352"/>
                  <a:gd name="T32" fmla="*/ 790 w 804"/>
                  <a:gd name="T33" fmla="*/ 238 h 352"/>
                  <a:gd name="T34" fmla="*/ 255 w 804"/>
                  <a:gd name="T35" fmla="*/ 204 h 352"/>
                  <a:gd name="T36" fmla="*/ 255 w 804"/>
                  <a:gd name="T37" fmla="*/ 204 h 352"/>
                  <a:gd name="T38" fmla="*/ 311 w 804"/>
                  <a:gd name="T39" fmla="*/ 160 h 352"/>
                  <a:gd name="T40" fmla="*/ 311 w 804"/>
                  <a:gd name="T41" fmla="*/ 276 h 352"/>
                  <a:gd name="T42" fmla="*/ 255 w 804"/>
                  <a:gd name="T43" fmla="*/ 144 h 352"/>
                  <a:gd name="T44" fmla="*/ 255 w 804"/>
                  <a:gd name="T45" fmla="*/ 72 h 352"/>
                  <a:gd name="T46" fmla="*/ 255 w 804"/>
                  <a:gd name="T47" fmla="*/ 72 h 352"/>
                  <a:gd name="T48" fmla="*/ 255 w 804"/>
                  <a:gd name="T49" fmla="*/ 248 h 352"/>
                  <a:gd name="T50" fmla="*/ 311 w 804"/>
                  <a:gd name="T51" fmla="*/ 204 h 352"/>
                  <a:gd name="T52" fmla="*/ 311 w 804"/>
                  <a:gd name="T53" fmla="*/ 188 h 352"/>
                  <a:gd name="T54" fmla="*/ 255 w 804"/>
                  <a:gd name="T55" fmla="*/ 144 h 352"/>
                  <a:gd name="T56" fmla="*/ 255 w 804"/>
                  <a:gd name="T57" fmla="*/ 144 h 352"/>
                  <a:gd name="T58" fmla="*/ 311 w 804"/>
                  <a:gd name="T59" fmla="*/ 72 h 352"/>
                  <a:gd name="T60" fmla="*/ 208 w 804"/>
                  <a:gd name="T61" fmla="*/ 0 h 352"/>
                  <a:gd name="T62" fmla="*/ 208 w 804"/>
                  <a:gd name="T63" fmla="*/ 312 h 352"/>
                  <a:gd name="T64" fmla="*/ 339 w 804"/>
                  <a:gd name="T65" fmla="*/ 36 h 352"/>
                  <a:gd name="T66" fmla="*/ 99 w 804"/>
                  <a:gd name="T67" fmla="*/ 194 h 352"/>
                  <a:gd name="T68" fmla="*/ 97 w 804"/>
                  <a:gd name="T69" fmla="*/ 190 h 352"/>
                  <a:gd name="T70" fmla="*/ 78 w 804"/>
                  <a:gd name="T71" fmla="*/ 237 h 352"/>
                  <a:gd name="T72" fmla="*/ 81 w 804"/>
                  <a:gd name="T73" fmla="*/ 112 h 352"/>
                  <a:gd name="T74" fmla="*/ 98 w 804"/>
                  <a:gd name="T75" fmla="*/ 157 h 352"/>
                  <a:gd name="T76" fmla="*/ 100 w 804"/>
                  <a:gd name="T77" fmla="*/ 155 h 352"/>
                  <a:gd name="T78" fmla="*/ 146 w 804"/>
                  <a:gd name="T79" fmla="*/ 108 h 352"/>
                  <a:gd name="T80" fmla="*/ 339 w 804"/>
                  <a:gd name="T81" fmla="*/ 300 h 352"/>
                  <a:gd name="T82" fmla="*/ 239 w 804"/>
                  <a:gd name="T83" fmla="*/ 248 h 352"/>
                  <a:gd name="T84" fmla="*/ 239 w 804"/>
                  <a:gd name="T85" fmla="*/ 204 h 352"/>
                  <a:gd name="T86" fmla="*/ 239 w 804"/>
                  <a:gd name="T87" fmla="*/ 160 h 352"/>
                  <a:gd name="T88" fmla="*/ 239 w 804"/>
                  <a:gd name="T89" fmla="*/ 116 h 352"/>
                  <a:gd name="T90" fmla="*/ 239 w 804"/>
                  <a:gd name="T91" fmla="*/ 72 h 352"/>
                  <a:gd name="T92" fmla="*/ 339 w 804"/>
                  <a:gd name="T93" fmla="*/ 300 h 352"/>
                  <a:gd name="T94" fmla="*/ 311 w 804"/>
                  <a:gd name="T95" fmla="*/ 276 h 352"/>
                  <a:gd name="T96" fmla="*/ 255 w 804"/>
                  <a:gd name="T97" fmla="*/ 232 h 352"/>
                  <a:gd name="T98" fmla="*/ 255 w 804"/>
                  <a:gd name="T99" fmla="*/ 160 h 352"/>
                  <a:gd name="T100" fmla="*/ 311 w 804"/>
                  <a:gd name="T101" fmla="*/ 116 h 352"/>
                  <a:gd name="T102" fmla="*/ 311 w 804"/>
                  <a:gd name="T103" fmla="*/ 116 h 352"/>
                  <a:gd name="T104" fmla="*/ 311 w 804"/>
                  <a:gd name="T105" fmla="*/ 10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04" h="352">
                    <a:moveTo>
                      <a:pt x="535" y="238"/>
                    </a:moveTo>
                    <a:cubicBezTo>
                      <a:pt x="470" y="238"/>
                      <a:pt x="470" y="238"/>
                      <a:pt x="470" y="238"/>
                    </a:cubicBezTo>
                    <a:cubicBezTo>
                      <a:pt x="470" y="115"/>
                      <a:pt x="470" y="115"/>
                      <a:pt x="470" y="115"/>
                    </a:cubicBezTo>
                    <a:cubicBezTo>
                      <a:pt x="533" y="115"/>
                      <a:pt x="533" y="115"/>
                      <a:pt x="533" y="115"/>
                    </a:cubicBezTo>
                    <a:cubicBezTo>
                      <a:pt x="533" y="128"/>
                      <a:pt x="533" y="128"/>
                      <a:pt x="533" y="128"/>
                    </a:cubicBezTo>
                    <a:cubicBezTo>
                      <a:pt x="485" y="128"/>
                      <a:pt x="485" y="128"/>
                      <a:pt x="485" y="128"/>
                    </a:cubicBezTo>
                    <a:cubicBezTo>
                      <a:pt x="485" y="169"/>
                      <a:pt x="485" y="169"/>
                      <a:pt x="485" y="169"/>
                    </a:cubicBezTo>
                    <a:cubicBezTo>
                      <a:pt x="529" y="169"/>
                      <a:pt x="529" y="169"/>
                      <a:pt x="529" y="169"/>
                    </a:cubicBezTo>
                    <a:cubicBezTo>
                      <a:pt x="529" y="182"/>
                      <a:pt x="529" y="182"/>
                      <a:pt x="529" y="182"/>
                    </a:cubicBezTo>
                    <a:cubicBezTo>
                      <a:pt x="485" y="182"/>
                      <a:pt x="485" y="182"/>
                      <a:pt x="485" y="182"/>
                    </a:cubicBezTo>
                    <a:cubicBezTo>
                      <a:pt x="485" y="225"/>
                      <a:pt x="485" y="225"/>
                      <a:pt x="485" y="225"/>
                    </a:cubicBezTo>
                    <a:cubicBezTo>
                      <a:pt x="535" y="225"/>
                      <a:pt x="535" y="225"/>
                      <a:pt x="535" y="225"/>
                    </a:cubicBezTo>
                    <a:lnTo>
                      <a:pt x="535" y="238"/>
                    </a:lnTo>
                    <a:close/>
                    <a:moveTo>
                      <a:pt x="617" y="150"/>
                    </a:moveTo>
                    <a:cubicBezTo>
                      <a:pt x="587" y="195"/>
                      <a:pt x="587" y="195"/>
                      <a:pt x="587" y="195"/>
                    </a:cubicBezTo>
                    <a:cubicBezTo>
                      <a:pt x="616" y="238"/>
                      <a:pt x="616" y="238"/>
                      <a:pt x="616" y="238"/>
                    </a:cubicBezTo>
                    <a:cubicBezTo>
                      <a:pt x="600" y="238"/>
                      <a:pt x="600" y="238"/>
                      <a:pt x="600" y="238"/>
                    </a:cubicBezTo>
                    <a:cubicBezTo>
                      <a:pt x="583" y="210"/>
                      <a:pt x="583" y="210"/>
                      <a:pt x="583" y="210"/>
                    </a:cubicBezTo>
                    <a:cubicBezTo>
                      <a:pt x="579" y="203"/>
                      <a:pt x="579" y="203"/>
                      <a:pt x="579" y="203"/>
                    </a:cubicBezTo>
                    <a:cubicBezTo>
                      <a:pt x="578" y="203"/>
                      <a:pt x="578" y="203"/>
                      <a:pt x="578" y="203"/>
                    </a:cubicBezTo>
                    <a:cubicBezTo>
                      <a:pt x="557" y="238"/>
                      <a:pt x="557" y="238"/>
                      <a:pt x="557" y="238"/>
                    </a:cubicBezTo>
                    <a:cubicBezTo>
                      <a:pt x="541" y="238"/>
                      <a:pt x="541" y="238"/>
                      <a:pt x="541" y="238"/>
                    </a:cubicBezTo>
                    <a:cubicBezTo>
                      <a:pt x="571" y="195"/>
                      <a:pt x="571" y="195"/>
                      <a:pt x="571" y="195"/>
                    </a:cubicBezTo>
                    <a:cubicBezTo>
                      <a:pt x="542" y="150"/>
                      <a:pt x="542" y="150"/>
                      <a:pt x="542" y="150"/>
                    </a:cubicBezTo>
                    <a:cubicBezTo>
                      <a:pt x="558" y="150"/>
                      <a:pt x="558" y="150"/>
                      <a:pt x="558" y="150"/>
                    </a:cubicBezTo>
                    <a:cubicBezTo>
                      <a:pt x="570" y="172"/>
                      <a:pt x="577" y="184"/>
                      <a:pt x="579" y="187"/>
                    </a:cubicBezTo>
                    <a:cubicBezTo>
                      <a:pt x="579" y="187"/>
                      <a:pt x="579" y="187"/>
                      <a:pt x="579" y="187"/>
                    </a:cubicBezTo>
                    <a:cubicBezTo>
                      <a:pt x="601" y="150"/>
                      <a:pt x="601" y="150"/>
                      <a:pt x="601" y="150"/>
                    </a:cubicBezTo>
                    <a:lnTo>
                      <a:pt x="617" y="150"/>
                    </a:lnTo>
                    <a:close/>
                    <a:moveTo>
                      <a:pt x="688" y="234"/>
                    </a:moveTo>
                    <a:cubicBezTo>
                      <a:pt x="681" y="238"/>
                      <a:pt x="673" y="240"/>
                      <a:pt x="664" y="240"/>
                    </a:cubicBezTo>
                    <a:cubicBezTo>
                      <a:pt x="656" y="240"/>
                      <a:pt x="649" y="239"/>
                      <a:pt x="642" y="235"/>
                    </a:cubicBezTo>
                    <a:cubicBezTo>
                      <a:pt x="636" y="231"/>
                      <a:pt x="631" y="226"/>
                      <a:pt x="627" y="219"/>
                    </a:cubicBezTo>
                    <a:cubicBezTo>
                      <a:pt x="624" y="212"/>
                      <a:pt x="622" y="205"/>
                      <a:pt x="622" y="196"/>
                    </a:cubicBezTo>
                    <a:cubicBezTo>
                      <a:pt x="622" y="182"/>
                      <a:pt x="626" y="170"/>
                      <a:pt x="634" y="161"/>
                    </a:cubicBezTo>
                    <a:cubicBezTo>
                      <a:pt x="643" y="152"/>
                      <a:pt x="654" y="148"/>
                      <a:pt x="668" y="148"/>
                    </a:cubicBezTo>
                    <a:cubicBezTo>
                      <a:pt x="675" y="148"/>
                      <a:pt x="682" y="150"/>
                      <a:pt x="688" y="153"/>
                    </a:cubicBezTo>
                    <a:cubicBezTo>
                      <a:pt x="688" y="167"/>
                      <a:pt x="688" y="167"/>
                      <a:pt x="688" y="167"/>
                    </a:cubicBezTo>
                    <a:cubicBezTo>
                      <a:pt x="681" y="162"/>
                      <a:pt x="674" y="160"/>
                      <a:pt x="667" y="160"/>
                    </a:cubicBezTo>
                    <a:cubicBezTo>
                      <a:pt x="658" y="160"/>
                      <a:pt x="651" y="163"/>
                      <a:pt x="645" y="170"/>
                    </a:cubicBezTo>
                    <a:cubicBezTo>
                      <a:pt x="639" y="176"/>
                      <a:pt x="636" y="185"/>
                      <a:pt x="636" y="195"/>
                    </a:cubicBezTo>
                    <a:cubicBezTo>
                      <a:pt x="636" y="205"/>
                      <a:pt x="639" y="213"/>
                      <a:pt x="644" y="219"/>
                    </a:cubicBezTo>
                    <a:cubicBezTo>
                      <a:pt x="650" y="225"/>
                      <a:pt x="657" y="228"/>
                      <a:pt x="666" y="228"/>
                    </a:cubicBezTo>
                    <a:cubicBezTo>
                      <a:pt x="674" y="228"/>
                      <a:pt x="681" y="226"/>
                      <a:pt x="688" y="221"/>
                    </a:cubicBezTo>
                    <a:lnTo>
                      <a:pt x="688" y="234"/>
                    </a:lnTo>
                    <a:close/>
                    <a:moveTo>
                      <a:pt x="774" y="198"/>
                    </a:moveTo>
                    <a:cubicBezTo>
                      <a:pt x="712" y="198"/>
                      <a:pt x="712" y="198"/>
                      <a:pt x="712" y="198"/>
                    </a:cubicBezTo>
                    <a:cubicBezTo>
                      <a:pt x="713" y="208"/>
                      <a:pt x="715" y="215"/>
                      <a:pt x="720" y="220"/>
                    </a:cubicBezTo>
                    <a:cubicBezTo>
                      <a:pt x="725" y="226"/>
                      <a:pt x="732" y="228"/>
                      <a:pt x="741" y="228"/>
                    </a:cubicBezTo>
                    <a:cubicBezTo>
                      <a:pt x="751" y="228"/>
                      <a:pt x="760" y="225"/>
                      <a:pt x="768" y="219"/>
                    </a:cubicBezTo>
                    <a:cubicBezTo>
                      <a:pt x="768" y="232"/>
                      <a:pt x="768" y="232"/>
                      <a:pt x="768" y="232"/>
                    </a:cubicBezTo>
                    <a:cubicBezTo>
                      <a:pt x="761" y="238"/>
                      <a:pt x="750" y="240"/>
                      <a:pt x="738" y="240"/>
                    </a:cubicBezTo>
                    <a:cubicBezTo>
                      <a:pt x="725" y="240"/>
                      <a:pt x="715" y="236"/>
                      <a:pt x="708" y="228"/>
                    </a:cubicBezTo>
                    <a:cubicBezTo>
                      <a:pt x="701" y="220"/>
                      <a:pt x="698" y="209"/>
                      <a:pt x="698" y="195"/>
                    </a:cubicBezTo>
                    <a:cubicBezTo>
                      <a:pt x="698" y="186"/>
                      <a:pt x="700" y="178"/>
                      <a:pt x="703" y="171"/>
                    </a:cubicBezTo>
                    <a:cubicBezTo>
                      <a:pt x="707" y="164"/>
                      <a:pt x="711" y="158"/>
                      <a:pt x="718" y="154"/>
                    </a:cubicBezTo>
                    <a:cubicBezTo>
                      <a:pt x="724" y="150"/>
                      <a:pt x="731" y="148"/>
                      <a:pt x="738" y="148"/>
                    </a:cubicBezTo>
                    <a:cubicBezTo>
                      <a:pt x="750" y="148"/>
                      <a:pt x="759" y="152"/>
                      <a:pt x="765" y="159"/>
                    </a:cubicBezTo>
                    <a:cubicBezTo>
                      <a:pt x="771" y="167"/>
                      <a:pt x="774" y="177"/>
                      <a:pt x="774" y="190"/>
                    </a:cubicBezTo>
                    <a:lnTo>
                      <a:pt x="774" y="198"/>
                    </a:lnTo>
                    <a:close/>
                    <a:moveTo>
                      <a:pt x="760" y="186"/>
                    </a:moveTo>
                    <a:cubicBezTo>
                      <a:pt x="760" y="178"/>
                      <a:pt x="758" y="171"/>
                      <a:pt x="754" y="167"/>
                    </a:cubicBezTo>
                    <a:cubicBezTo>
                      <a:pt x="750" y="162"/>
                      <a:pt x="745" y="160"/>
                      <a:pt x="738" y="160"/>
                    </a:cubicBezTo>
                    <a:cubicBezTo>
                      <a:pt x="732" y="160"/>
                      <a:pt x="726" y="162"/>
                      <a:pt x="721" y="167"/>
                    </a:cubicBezTo>
                    <a:cubicBezTo>
                      <a:pt x="717" y="172"/>
                      <a:pt x="714" y="178"/>
                      <a:pt x="713" y="186"/>
                    </a:cubicBezTo>
                    <a:lnTo>
                      <a:pt x="760" y="186"/>
                    </a:lnTo>
                    <a:close/>
                    <a:moveTo>
                      <a:pt x="804" y="238"/>
                    </a:moveTo>
                    <a:cubicBezTo>
                      <a:pt x="790" y="238"/>
                      <a:pt x="790" y="238"/>
                      <a:pt x="790" y="238"/>
                    </a:cubicBezTo>
                    <a:cubicBezTo>
                      <a:pt x="790" y="108"/>
                      <a:pt x="790" y="108"/>
                      <a:pt x="790" y="108"/>
                    </a:cubicBezTo>
                    <a:cubicBezTo>
                      <a:pt x="804" y="108"/>
                      <a:pt x="804" y="108"/>
                      <a:pt x="804" y="108"/>
                    </a:cubicBezTo>
                    <a:lnTo>
                      <a:pt x="804" y="238"/>
                    </a:lnTo>
                    <a:close/>
                    <a:moveTo>
                      <a:pt x="255" y="204"/>
                    </a:moveTo>
                    <a:cubicBezTo>
                      <a:pt x="255" y="232"/>
                      <a:pt x="255" y="232"/>
                      <a:pt x="255" y="232"/>
                    </a:cubicBezTo>
                    <a:cubicBezTo>
                      <a:pt x="311" y="232"/>
                      <a:pt x="311" y="232"/>
                      <a:pt x="311" y="232"/>
                    </a:cubicBezTo>
                    <a:cubicBezTo>
                      <a:pt x="311" y="204"/>
                      <a:pt x="311" y="204"/>
                      <a:pt x="311" y="204"/>
                    </a:cubicBezTo>
                    <a:lnTo>
                      <a:pt x="255" y="204"/>
                    </a:lnTo>
                    <a:close/>
                    <a:moveTo>
                      <a:pt x="255" y="160"/>
                    </a:moveTo>
                    <a:cubicBezTo>
                      <a:pt x="255" y="188"/>
                      <a:pt x="255" y="188"/>
                      <a:pt x="255" y="188"/>
                    </a:cubicBezTo>
                    <a:cubicBezTo>
                      <a:pt x="311" y="188"/>
                      <a:pt x="311" y="188"/>
                      <a:pt x="311" y="188"/>
                    </a:cubicBezTo>
                    <a:cubicBezTo>
                      <a:pt x="311" y="160"/>
                      <a:pt x="311" y="160"/>
                      <a:pt x="311" y="160"/>
                    </a:cubicBezTo>
                    <a:lnTo>
                      <a:pt x="255" y="160"/>
                    </a:lnTo>
                    <a:close/>
                    <a:moveTo>
                      <a:pt x="255" y="248"/>
                    </a:moveTo>
                    <a:cubicBezTo>
                      <a:pt x="255" y="276"/>
                      <a:pt x="255" y="276"/>
                      <a:pt x="255" y="276"/>
                    </a:cubicBezTo>
                    <a:cubicBezTo>
                      <a:pt x="311" y="276"/>
                      <a:pt x="311" y="276"/>
                      <a:pt x="311" y="276"/>
                    </a:cubicBezTo>
                    <a:cubicBezTo>
                      <a:pt x="311" y="248"/>
                      <a:pt x="311" y="248"/>
                      <a:pt x="311" y="248"/>
                    </a:cubicBezTo>
                    <a:lnTo>
                      <a:pt x="255" y="248"/>
                    </a:lnTo>
                    <a:close/>
                    <a:moveTo>
                      <a:pt x="255" y="116"/>
                    </a:moveTo>
                    <a:cubicBezTo>
                      <a:pt x="255" y="144"/>
                      <a:pt x="255" y="144"/>
                      <a:pt x="255" y="144"/>
                    </a:cubicBezTo>
                    <a:cubicBezTo>
                      <a:pt x="311" y="144"/>
                      <a:pt x="311" y="144"/>
                      <a:pt x="311" y="144"/>
                    </a:cubicBezTo>
                    <a:cubicBezTo>
                      <a:pt x="311" y="116"/>
                      <a:pt x="311" y="116"/>
                      <a:pt x="311" y="116"/>
                    </a:cubicBezTo>
                    <a:lnTo>
                      <a:pt x="255" y="116"/>
                    </a:lnTo>
                    <a:close/>
                    <a:moveTo>
                      <a:pt x="255" y="72"/>
                    </a:moveTo>
                    <a:cubicBezTo>
                      <a:pt x="255" y="100"/>
                      <a:pt x="255" y="100"/>
                      <a:pt x="255" y="100"/>
                    </a:cubicBezTo>
                    <a:cubicBezTo>
                      <a:pt x="311" y="100"/>
                      <a:pt x="311" y="100"/>
                      <a:pt x="311" y="100"/>
                    </a:cubicBezTo>
                    <a:cubicBezTo>
                      <a:pt x="311" y="72"/>
                      <a:pt x="311" y="72"/>
                      <a:pt x="311" y="72"/>
                    </a:cubicBezTo>
                    <a:lnTo>
                      <a:pt x="255" y="72"/>
                    </a:lnTo>
                    <a:close/>
                    <a:moveTo>
                      <a:pt x="255" y="276"/>
                    </a:moveTo>
                    <a:cubicBezTo>
                      <a:pt x="311" y="276"/>
                      <a:pt x="311" y="276"/>
                      <a:pt x="311" y="276"/>
                    </a:cubicBezTo>
                    <a:cubicBezTo>
                      <a:pt x="311" y="248"/>
                      <a:pt x="311" y="248"/>
                      <a:pt x="311" y="248"/>
                    </a:cubicBezTo>
                    <a:cubicBezTo>
                      <a:pt x="255" y="248"/>
                      <a:pt x="255" y="248"/>
                      <a:pt x="255" y="248"/>
                    </a:cubicBezTo>
                    <a:lnTo>
                      <a:pt x="255" y="276"/>
                    </a:lnTo>
                    <a:close/>
                    <a:moveTo>
                      <a:pt x="255" y="232"/>
                    </a:moveTo>
                    <a:cubicBezTo>
                      <a:pt x="311" y="232"/>
                      <a:pt x="311" y="232"/>
                      <a:pt x="311" y="232"/>
                    </a:cubicBezTo>
                    <a:cubicBezTo>
                      <a:pt x="311" y="204"/>
                      <a:pt x="311" y="204"/>
                      <a:pt x="311" y="204"/>
                    </a:cubicBezTo>
                    <a:cubicBezTo>
                      <a:pt x="255" y="204"/>
                      <a:pt x="255" y="204"/>
                      <a:pt x="255" y="204"/>
                    </a:cubicBezTo>
                    <a:lnTo>
                      <a:pt x="255" y="232"/>
                    </a:lnTo>
                    <a:close/>
                    <a:moveTo>
                      <a:pt x="255" y="188"/>
                    </a:moveTo>
                    <a:cubicBezTo>
                      <a:pt x="311" y="188"/>
                      <a:pt x="311" y="188"/>
                      <a:pt x="311" y="188"/>
                    </a:cubicBezTo>
                    <a:cubicBezTo>
                      <a:pt x="311" y="160"/>
                      <a:pt x="311" y="160"/>
                      <a:pt x="311" y="160"/>
                    </a:cubicBezTo>
                    <a:cubicBezTo>
                      <a:pt x="255" y="160"/>
                      <a:pt x="255" y="160"/>
                      <a:pt x="255" y="160"/>
                    </a:cubicBezTo>
                    <a:lnTo>
                      <a:pt x="255" y="188"/>
                    </a:lnTo>
                    <a:close/>
                    <a:moveTo>
                      <a:pt x="255" y="144"/>
                    </a:moveTo>
                    <a:cubicBezTo>
                      <a:pt x="311" y="144"/>
                      <a:pt x="311" y="144"/>
                      <a:pt x="311" y="144"/>
                    </a:cubicBezTo>
                    <a:cubicBezTo>
                      <a:pt x="311" y="116"/>
                      <a:pt x="311" y="116"/>
                      <a:pt x="311" y="116"/>
                    </a:cubicBezTo>
                    <a:cubicBezTo>
                      <a:pt x="255" y="116"/>
                      <a:pt x="255" y="116"/>
                      <a:pt x="255" y="116"/>
                    </a:cubicBezTo>
                    <a:lnTo>
                      <a:pt x="255" y="144"/>
                    </a:lnTo>
                    <a:close/>
                    <a:moveTo>
                      <a:pt x="255" y="72"/>
                    </a:moveTo>
                    <a:cubicBezTo>
                      <a:pt x="255" y="100"/>
                      <a:pt x="255" y="100"/>
                      <a:pt x="255" y="100"/>
                    </a:cubicBezTo>
                    <a:cubicBezTo>
                      <a:pt x="311" y="100"/>
                      <a:pt x="311" y="100"/>
                      <a:pt x="311" y="100"/>
                    </a:cubicBezTo>
                    <a:cubicBezTo>
                      <a:pt x="311" y="72"/>
                      <a:pt x="311" y="72"/>
                      <a:pt x="311" y="72"/>
                    </a:cubicBezTo>
                    <a:lnTo>
                      <a:pt x="255" y="72"/>
                    </a:lnTo>
                    <a:close/>
                    <a:moveTo>
                      <a:pt x="339" y="36"/>
                    </a:moveTo>
                    <a:cubicBezTo>
                      <a:pt x="208" y="36"/>
                      <a:pt x="208" y="36"/>
                      <a:pt x="208" y="36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208" y="352"/>
                      <a:pt x="208" y="352"/>
                      <a:pt x="208" y="352"/>
                    </a:cubicBezTo>
                    <a:cubicBezTo>
                      <a:pt x="208" y="312"/>
                      <a:pt x="208" y="312"/>
                      <a:pt x="208" y="312"/>
                    </a:cubicBezTo>
                    <a:cubicBezTo>
                      <a:pt x="340" y="312"/>
                      <a:pt x="340" y="312"/>
                      <a:pt x="340" y="312"/>
                    </a:cubicBezTo>
                    <a:cubicBezTo>
                      <a:pt x="347" y="312"/>
                      <a:pt x="351" y="307"/>
                      <a:pt x="351" y="300"/>
                    </a:cubicBezTo>
                    <a:cubicBezTo>
                      <a:pt x="351" y="48"/>
                      <a:pt x="351" y="48"/>
                      <a:pt x="351" y="48"/>
                    </a:cubicBezTo>
                    <a:cubicBezTo>
                      <a:pt x="351" y="42"/>
                      <a:pt x="346" y="36"/>
                      <a:pt x="339" y="36"/>
                    </a:cubicBezTo>
                    <a:close/>
                    <a:moveTo>
                      <a:pt x="118" y="239"/>
                    </a:move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6"/>
                      <a:pt x="100" y="196"/>
                      <a:pt x="100" y="195"/>
                    </a:cubicBezTo>
                    <a:cubicBezTo>
                      <a:pt x="99" y="195"/>
                      <a:pt x="99" y="194"/>
                      <a:pt x="99" y="194"/>
                    </a:cubicBezTo>
                    <a:cubicBezTo>
                      <a:pt x="99" y="193"/>
                      <a:pt x="99" y="192"/>
                      <a:pt x="99" y="191"/>
                    </a:cubicBezTo>
                    <a:cubicBezTo>
                      <a:pt x="98" y="190"/>
                      <a:pt x="98" y="189"/>
                      <a:pt x="98" y="188"/>
                    </a:cubicBezTo>
                    <a:cubicBezTo>
                      <a:pt x="98" y="188"/>
                      <a:pt x="98" y="188"/>
                      <a:pt x="98" y="188"/>
                    </a:cubicBezTo>
                    <a:cubicBezTo>
                      <a:pt x="98" y="189"/>
                      <a:pt x="97" y="189"/>
                      <a:pt x="97" y="190"/>
                    </a:cubicBezTo>
                    <a:cubicBezTo>
                      <a:pt x="97" y="190"/>
                      <a:pt x="97" y="191"/>
                      <a:pt x="97" y="192"/>
                    </a:cubicBezTo>
                    <a:cubicBezTo>
                      <a:pt x="97" y="193"/>
                      <a:pt x="96" y="193"/>
                      <a:pt x="96" y="194"/>
                    </a:cubicBezTo>
                    <a:cubicBezTo>
                      <a:pt x="96" y="195"/>
                      <a:pt x="96" y="196"/>
                      <a:pt x="95" y="197"/>
                    </a:cubicBezTo>
                    <a:cubicBezTo>
                      <a:pt x="78" y="237"/>
                      <a:pt x="78" y="237"/>
                      <a:pt x="78" y="237"/>
                    </a:cubicBezTo>
                    <a:cubicBezTo>
                      <a:pt x="52" y="235"/>
                      <a:pt x="52" y="235"/>
                      <a:pt x="52" y="235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81" y="112"/>
                      <a:pt x="81" y="112"/>
                      <a:pt x="81" y="112"/>
                    </a:cubicBezTo>
                    <a:cubicBezTo>
                      <a:pt x="96" y="149"/>
                      <a:pt x="96" y="149"/>
                      <a:pt x="96" y="149"/>
                    </a:cubicBezTo>
                    <a:cubicBezTo>
                      <a:pt x="96" y="150"/>
                      <a:pt x="96" y="151"/>
                      <a:pt x="97" y="152"/>
                    </a:cubicBezTo>
                    <a:cubicBezTo>
                      <a:pt x="97" y="152"/>
                      <a:pt x="97" y="153"/>
                      <a:pt x="97" y="154"/>
                    </a:cubicBezTo>
                    <a:cubicBezTo>
                      <a:pt x="98" y="155"/>
                      <a:pt x="98" y="156"/>
                      <a:pt x="98" y="157"/>
                    </a:cubicBezTo>
                    <a:cubicBezTo>
                      <a:pt x="98" y="158"/>
                      <a:pt x="98" y="159"/>
                      <a:pt x="99" y="160"/>
                    </a:cubicBezTo>
                    <a:cubicBezTo>
                      <a:pt x="99" y="160"/>
                      <a:pt x="99" y="160"/>
                      <a:pt x="99" y="160"/>
                    </a:cubicBezTo>
                    <a:cubicBezTo>
                      <a:pt x="99" y="159"/>
                      <a:pt x="99" y="159"/>
                      <a:pt x="100" y="158"/>
                    </a:cubicBezTo>
                    <a:cubicBezTo>
                      <a:pt x="100" y="157"/>
                      <a:pt x="100" y="156"/>
                      <a:pt x="100" y="155"/>
                    </a:cubicBezTo>
                    <a:cubicBezTo>
                      <a:pt x="100" y="154"/>
                      <a:pt x="101" y="153"/>
                      <a:pt x="101" y="152"/>
                    </a:cubicBezTo>
                    <a:cubicBezTo>
                      <a:pt x="101" y="151"/>
                      <a:pt x="102" y="150"/>
                      <a:pt x="102" y="149"/>
                    </a:cubicBezTo>
                    <a:cubicBezTo>
                      <a:pt x="119" y="110"/>
                      <a:pt x="119" y="110"/>
                      <a:pt x="119" y="110"/>
                    </a:cubicBezTo>
                    <a:cubicBezTo>
                      <a:pt x="146" y="108"/>
                      <a:pt x="146" y="108"/>
                      <a:pt x="146" y="108"/>
                    </a:cubicBezTo>
                    <a:cubicBezTo>
                      <a:pt x="114" y="174"/>
                      <a:pt x="114" y="174"/>
                      <a:pt x="114" y="174"/>
                    </a:cubicBezTo>
                    <a:cubicBezTo>
                      <a:pt x="147" y="241"/>
                      <a:pt x="147" y="241"/>
                      <a:pt x="147" y="241"/>
                    </a:cubicBezTo>
                    <a:lnTo>
                      <a:pt x="118" y="239"/>
                    </a:lnTo>
                    <a:close/>
                    <a:moveTo>
                      <a:pt x="339" y="300"/>
                    </a:moveTo>
                    <a:cubicBezTo>
                      <a:pt x="208" y="300"/>
                      <a:pt x="208" y="300"/>
                      <a:pt x="208" y="300"/>
                    </a:cubicBezTo>
                    <a:cubicBezTo>
                      <a:pt x="208" y="276"/>
                      <a:pt x="208" y="276"/>
                      <a:pt x="208" y="276"/>
                    </a:cubicBezTo>
                    <a:cubicBezTo>
                      <a:pt x="239" y="276"/>
                      <a:pt x="239" y="276"/>
                      <a:pt x="239" y="276"/>
                    </a:cubicBezTo>
                    <a:cubicBezTo>
                      <a:pt x="239" y="248"/>
                      <a:pt x="239" y="248"/>
                      <a:pt x="239" y="248"/>
                    </a:cubicBezTo>
                    <a:cubicBezTo>
                      <a:pt x="208" y="248"/>
                      <a:pt x="208" y="248"/>
                      <a:pt x="208" y="248"/>
                    </a:cubicBezTo>
                    <a:cubicBezTo>
                      <a:pt x="208" y="232"/>
                      <a:pt x="208" y="232"/>
                      <a:pt x="208" y="232"/>
                    </a:cubicBezTo>
                    <a:cubicBezTo>
                      <a:pt x="239" y="232"/>
                      <a:pt x="239" y="232"/>
                      <a:pt x="239" y="232"/>
                    </a:cubicBezTo>
                    <a:cubicBezTo>
                      <a:pt x="239" y="204"/>
                      <a:pt x="239" y="204"/>
                      <a:pt x="239" y="204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8" y="188"/>
                      <a:pt x="208" y="188"/>
                      <a:pt x="208" y="188"/>
                    </a:cubicBezTo>
                    <a:cubicBezTo>
                      <a:pt x="239" y="188"/>
                      <a:pt x="239" y="188"/>
                      <a:pt x="239" y="188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08" y="160"/>
                      <a:pt x="208" y="160"/>
                      <a:pt x="208" y="160"/>
                    </a:cubicBezTo>
                    <a:cubicBezTo>
                      <a:pt x="208" y="144"/>
                      <a:pt x="208" y="144"/>
                      <a:pt x="208" y="144"/>
                    </a:cubicBezTo>
                    <a:cubicBezTo>
                      <a:pt x="239" y="144"/>
                      <a:pt x="239" y="144"/>
                      <a:pt x="239" y="144"/>
                    </a:cubicBezTo>
                    <a:cubicBezTo>
                      <a:pt x="239" y="116"/>
                      <a:pt x="239" y="116"/>
                      <a:pt x="239" y="116"/>
                    </a:cubicBezTo>
                    <a:cubicBezTo>
                      <a:pt x="208" y="116"/>
                      <a:pt x="208" y="116"/>
                      <a:pt x="208" y="116"/>
                    </a:cubicBezTo>
                    <a:cubicBezTo>
                      <a:pt x="208" y="100"/>
                      <a:pt x="208" y="100"/>
                      <a:pt x="208" y="100"/>
                    </a:cubicBezTo>
                    <a:cubicBezTo>
                      <a:pt x="239" y="100"/>
                      <a:pt x="239" y="100"/>
                      <a:pt x="239" y="100"/>
                    </a:cubicBezTo>
                    <a:cubicBezTo>
                      <a:pt x="239" y="72"/>
                      <a:pt x="239" y="72"/>
                      <a:pt x="239" y="72"/>
                    </a:cubicBezTo>
                    <a:cubicBezTo>
                      <a:pt x="208" y="72"/>
                      <a:pt x="208" y="72"/>
                      <a:pt x="208" y="72"/>
                    </a:cubicBezTo>
                    <a:cubicBezTo>
                      <a:pt x="208" y="48"/>
                      <a:pt x="208" y="48"/>
                      <a:pt x="208" y="48"/>
                    </a:cubicBezTo>
                    <a:cubicBezTo>
                      <a:pt x="339" y="48"/>
                      <a:pt x="339" y="48"/>
                      <a:pt x="339" y="48"/>
                    </a:cubicBezTo>
                    <a:lnTo>
                      <a:pt x="339" y="300"/>
                    </a:lnTo>
                    <a:close/>
                    <a:moveTo>
                      <a:pt x="311" y="248"/>
                    </a:moveTo>
                    <a:cubicBezTo>
                      <a:pt x="255" y="248"/>
                      <a:pt x="255" y="248"/>
                      <a:pt x="255" y="248"/>
                    </a:cubicBezTo>
                    <a:cubicBezTo>
                      <a:pt x="255" y="276"/>
                      <a:pt x="255" y="276"/>
                      <a:pt x="255" y="276"/>
                    </a:cubicBezTo>
                    <a:cubicBezTo>
                      <a:pt x="311" y="276"/>
                      <a:pt x="311" y="276"/>
                      <a:pt x="311" y="276"/>
                    </a:cubicBezTo>
                    <a:lnTo>
                      <a:pt x="311" y="248"/>
                    </a:lnTo>
                    <a:close/>
                    <a:moveTo>
                      <a:pt x="311" y="204"/>
                    </a:moveTo>
                    <a:cubicBezTo>
                      <a:pt x="255" y="204"/>
                      <a:pt x="255" y="204"/>
                      <a:pt x="255" y="204"/>
                    </a:cubicBezTo>
                    <a:cubicBezTo>
                      <a:pt x="255" y="232"/>
                      <a:pt x="255" y="232"/>
                      <a:pt x="255" y="232"/>
                    </a:cubicBezTo>
                    <a:cubicBezTo>
                      <a:pt x="311" y="232"/>
                      <a:pt x="311" y="232"/>
                      <a:pt x="311" y="232"/>
                    </a:cubicBezTo>
                    <a:lnTo>
                      <a:pt x="311" y="204"/>
                    </a:lnTo>
                    <a:close/>
                    <a:moveTo>
                      <a:pt x="311" y="160"/>
                    </a:moveTo>
                    <a:cubicBezTo>
                      <a:pt x="255" y="160"/>
                      <a:pt x="255" y="160"/>
                      <a:pt x="255" y="160"/>
                    </a:cubicBezTo>
                    <a:cubicBezTo>
                      <a:pt x="255" y="188"/>
                      <a:pt x="255" y="188"/>
                      <a:pt x="255" y="188"/>
                    </a:cubicBezTo>
                    <a:cubicBezTo>
                      <a:pt x="311" y="188"/>
                      <a:pt x="311" y="188"/>
                      <a:pt x="311" y="188"/>
                    </a:cubicBezTo>
                    <a:lnTo>
                      <a:pt x="311" y="160"/>
                    </a:lnTo>
                    <a:close/>
                    <a:moveTo>
                      <a:pt x="311" y="116"/>
                    </a:moveTo>
                    <a:cubicBezTo>
                      <a:pt x="255" y="116"/>
                      <a:pt x="255" y="116"/>
                      <a:pt x="255" y="116"/>
                    </a:cubicBezTo>
                    <a:cubicBezTo>
                      <a:pt x="255" y="144"/>
                      <a:pt x="255" y="144"/>
                      <a:pt x="255" y="144"/>
                    </a:cubicBezTo>
                    <a:cubicBezTo>
                      <a:pt x="311" y="144"/>
                      <a:pt x="311" y="144"/>
                      <a:pt x="311" y="144"/>
                    </a:cubicBezTo>
                    <a:lnTo>
                      <a:pt x="311" y="116"/>
                    </a:lnTo>
                    <a:close/>
                    <a:moveTo>
                      <a:pt x="311" y="72"/>
                    </a:moveTo>
                    <a:cubicBezTo>
                      <a:pt x="255" y="72"/>
                      <a:pt x="255" y="72"/>
                      <a:pt x="255" y="72"/>
                    </a:cubicBezTo>
                    <a:cubicBezTo>
                      <a:pt x="255" y="100"/>
                      <a:pt x="255" y="100"/>
                      <a:pt x="255" y="100"/>
                    </a:cubicBezTo>
                    <a:cubicBezTo>
                      <a:pt x="311" y="100"/>
                      <a:pt x="311" y="100"/>
                      <a:pt x="311" y="100"/>
                    </a:cubicBezTo>
                    <a:lnTo>
                      <a:pt x="311" y="72"/>
                    </a:ln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90000"/>
                  </a:lnSpc>
                </a:pPr>
                <a:endParaRPr lang="en-US">
                  <a:solidFill>
                    <a:srgbClr val="505050"/>
                  </a:solidFill>
                </a:endParaRPr>
              </a:p>
            </p:txBody>
          </p:sp>
        </p:grpSp>
        <p:sp>
          <p:nvSpPr>
            <p:cNvPr id="78" name="Rectangle 77"/>
            <p:cNvSpPr/>
            <p:nvPr/>
          </p:nvSpPr>
          <p:spPr bwMode="auto">
            <a:xfrm>
              <a:off x="141752" y="6372224"/>
              <a:ext cx="11884803" cy="320040"/>
            </a:xfrm>
            <a:prstGeom prst="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79" name="Elbow Connector 78"/>
            <p:cNvCxnSpPr/>
            <p:nvPr/>
          </p:nvCxnSpPr>
          <p:spPr>
            <a:xfrm rot="10800000">
              <a:off x="8466034" y="2515948"/>
              <a:ext cx="250615" cy="2657714"/>
            </a:xfrm>
            <a:prstGeom prst="bentConnector2">
              <a:avLst/>
            </a:prstGeom>
            <a:noFill/>
            <a:ln w="22225" cap="flat" cmpd="sng" algn="ctr">
              <a:solidFill>
                <a:schemeClr val="tx2"/>
              </a:solidFill>
              <a:prstDash val="solid"/>
              <a:miter lim="800000"/>
              <a:headEnd type="arrow" w="med" len="sm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1929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BI Desktop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61872" y="1838632"/>
            <a:ext cx="8595360" cy="154106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452399" cy="4726402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R Visuals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R scripts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Visual </a:t>
            </a:r>
            <a:r>
              <a:rPr lang="en-US" sz="2800" dirty="0" smtClean="0"/>
              <a:t>layout (alignment, distribute, size, position)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Duplicate pages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Control </a:t>
            </a:r>
            <a:r>
              <a:rPr lang="en-US" sz="2800" dirty="0"/>
              <a:t>z-order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Format painter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Horizontal slicers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Automatic </a:t>
            </a:r>
            <a:r>
              <a:rPr lang="en-US" sz="2800" dirty="0"/>
              <a:t>Date Features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Paste/enter data to create table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97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Demo</a:t>
            </a:r>
            <a:endParaRPr lang="en-US" dirty="0"/>
          </a:p>
        </p:txBody>
      </p:sp>
      <p:pic>
        <p:nvPicPr>
          <p:cNvPr id="5" name="PBI Desktop Examp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1872" y="1818968"/>
            <a:ext cx="8595360" cy="251705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BI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01560" cy="4351337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Reference line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Quick Insights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Export </a:t>
            </a:r>
            <a:r>
              <a:rPr lang="en-US" sz="2800" dirty="0"/>
              <a:t>dashboard tile or report visual </a:t>
            </a:r>
            <a:r>
              <a:rPr lang="en-US" sz="2800" dirty="0" smtClean="0"/>
              <a:t>data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Pin Excel ranges and charts to </a:t>
            </a:r>
            <a:r>
              <a:rPr lang="en-US" sz="2800" dirty="0" smtClean="0"/>
              <a:t>dashboards</a:t>
            </a:r>
            <a:endParaRPr lang="en-US" sz="2800" dirty="0"/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/>
              <a:t>Pin report page to dashboard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Visual </a:t>
            </a:r>
            <a:r>
              <a:rPr lang="en-US" sz="2800" dirty="0"/>
              <a:t>layout (alignment, distribute, size, position)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R </a:t>
            </a:r>
            <a:r>
              <a:rPr lang="en-US" sz="2800" dirty="0" smtClean="0"/>
              <a:t>connector and visuals</a:t>
            </a:r>
            <a:endParaRPr lang="en-US" sz="2800" dirty="0"/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Print </a:t>
            </a:r>
            <a:r>
              <a:rPr lang="en-US" sz="2800" dirty="0" smtClean="0"/>
              <a:t>report pages and dashboards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800" dirty="0" smtClean="0"/>
              <a:t>Power </a:t>
            </a:r>
            <a:r>
              <a:rPr lang="en-US" sz="2800" dirty="0"/>
              <a:t>BI enterprise </a:t>
            </a:r>
            <a:r>
              <a:rPr lang="en-US" sz="2800" dirty="0" smtClean="0"/>
              <a:t>gateway</a:t>
            </a:r>
          </a:p>
        </p:txBody>
      </p:sp>
    </p:spTree>
    <p:extLst>
      <p:ext uri="{BB962C8B-B14F-4D97-AF65-F5344CB8AC3E}">
        <p14:creationId xmlns:p14="http://schemas.microsoft.com/office/powerpoint/2010/main" val="414124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BI </a:t>
            </a:r>
            <a:r>
              <a:rPr lang="en-US" dirty="0" smtClean="0"/>
              <a:t>Service Demo</a:t>
            </a:r>
            <a:endParaRPr lang="en-US" dirty="0"/>
          </a:p>
        </p:txBody>
      </p:sp>
      <p:pic>
        <p:nvPicPr>
          <p:cNvPr id="6" name="PBI Service Examp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9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BI Mobile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Mobile support for pinned report pages</a:t>
            </a:r>
          </a:p>
          <a:p>
            <a:pPr marL="0" indent="0">
              <a:buNone/>
            </a:pPr>
            <a:r>
              <a:rPr lang="en-US" sz="3200" dirty="0" smtClean="0"/>
              <a:t>Mobile SSRS (Datazen) reports </a:t>
            </a:r>
            <a:r>
              <a:rPr lang="en-US" sz="3200" dirty="0" smtClean="0"/>
              <a:t>in Power BI app</a:t>
            </a:r>
          </a:p>
          <a:p>
            <a:pPr marL="0" indent="0">
              <a:buNone/>
            </a:pPr>
            <a:r>
              <a:rPr lang="en-US" sz="3200" dirty="0" smtClean="0"/>
              <a:t>Windows 10 mobile app</a:t>
            </a:r>
            <a:endParaRPr lang="en-US" sz="3200" dirty="0"/>
          </a:p>
        </p:txBody>
      </p:sp>
      <p:pic>
        <p:nvPicPr>
          <p:cNvPr id="4098" name="Picture 2" descr="https://dpspowerbi.blob.core.windows.net/powerbi-prod-media/powerbi.microsoft.com/en-us/documentation/articles/powerbi-mobile-report-page-tiles-in-the-iphone-app/20160107065548/pbi_iosandr_pinnedreptop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239" y="3711116"/>
            <a:ext cx="5828174" cy="310755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8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66" y="364408"/>
            <a:ext cx="9692640" cy="1325562"/>
          </a:xfrm>
        </p:spPr>
        <p:txBody>
          <a:bodyPr/>
          <a:lstStyle/>
          <a:p>
            <a:r>
              <a:rPr lang="en-US" dirty="0" smtClean="0"/>
              <a:t>How To Keep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512" y="1855694"/>
            <a:ext cx="8595360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What’s New In Power BI pages </a:t>
            </a:r>
          </a:p>
          <a:p>
            <a:pPr marL="0" indent="0">
              <a:buNone/>
            </a:pPr>
            <a:r>
              <a:rPr lang="en-US" sz="2800" dirty="0" smtClean="0"/>
              <a:t>Power BI Blog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Power BI Updates List </a:t>
            </a:r>
            <a:r>
              <a:rPr lang="en-US" sz="2800" dirty="0"/>
              <a:t>(</a:t>
            </a:r>
            <a:r>
              <a:rPr lang="en-US" sz="2800" dirty="0" smtClean="0"/>
              <a:t>my blog)</a:t>
            </a: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571"/>
          <a:stretch/>
        </p:blipFill>
        <p:spPr>
          <a:xfrm>
            <a:off x="4990953" y="1767307"/>
            <a:ext cx="7201047" cy="51127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332"/>
          <a:stretch/>
        </p:blipFill>
        <p:spPr>
          <a:xfrm>
            <a:off x="5102719" y="2127834"/>
            <a:ext cx="7089281" cy="4633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9020" r="3290"/>
          <a:stretch/>
        </p:blipFill>
        <p:spPr>
          <a:xfrm>
            <a:off x="4957482" y="1958472"/>
            <a:ext cx="7216590" cy="414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1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dirty="0"/>
              <a:t>What‘s New In </a:t>
            </a:r>
            <a:r>
              <a:rPr lang="en-US" sz="2400" dirty="0" smtClean="0"/>
              <a:t>Excel 2016: </a:t>
            </a:r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support.office.com/en-ca/article/What-s-new-in-Excel-2016-for-Windows-5fdb9208-ff33-45b6-9e08-1f5cdb3a6c73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Excel 2016: 10 Heartwarming Improvements: </a:t>
            </a:r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://www.powerpivotpro.com/2015/07/excel-2016-heartwarming-improvements</a:t>
            </a:r>
            <a:r>
              <a:rPr lang="en-US" sz="2400" dirty="0" smtClean="0">
                <a:hlinkClick r:id="rId3"/>
              </a:rPr>
              <a:t>/</a:t>
            </a:r>
            <a:r>
              <a:rPr lang="en-US" sz="2400" dirty="0" smtClean="0"/>
              <a:t>  </a:t>
            </a:r>
          </a:p>
          <a:p>
            <a:pPr marL="0" indent="0">
              <a:buNone/>
            </a:pPr>
            <a:r>
              <a:rPr lang="en-US" sz="2400" dirty="0" smtClean="0"/>
              <a:t>Excel 2016's New &amp; Improved Features: </a:t>
            </a:r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://www.cimaglobal.com/Thought-leadership/Newsletters/Insight-e-magazine/Insight-2015/Insight-October-2015/Excel-2016s-new-and-improved-features-part-one</a:t>
            </a:r>
            <a:r>
              <a:rPr lang="en-US" sz="2400" dirty="0" smtClean="0">
                <a:hlinkClick r:id="rId4"/>
              </a:rPr>
              <a:t>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New DAX Functions in Excel 2016: </a:t>
            </a:r>
            <a:r>
              <a:rPr lang="en-US" sz="2400" dirty="0" smtClean="0">
                <a:hlinkClick r:id="rId5"/>
              </a:rPr>
              <a:t>https</a:t>
            </a:r>
            <a:r>
              <a:rPr lang="en-US" sz="2400" dirty="0">
                <a:hlinkClick r:id="rId5"/>
              </a:rPr>
              <a:t>://</a:t>
            </a:r>
            <a:r>
              <a:rPr lang="en-US" sz="2400" dirty="0" smtClean="0">
                <a:hlinkClick r:id="rId5"/>
              </a:rPr>
              <a:t>support.office.com/en-in/article/New-DAX-functions-8192a787-aa91-4d7f-9a82-4e2c607e629a</a:t>
            </a:r>
            <a:r>
              <a:rPr lang="en-US" sz="2400" dirty="0" smtClean="0"/>
              <a:t>  </a:t>
            </a:r>
          </a:p>
          <a:p>
            <a:pPr marL="0" indent="0">
              <a:buNone/>
            </a:pPr>
            <a:r>
              <a:rPr lang="en-US" sz="2400" dirty="0"/>
              <a:t>What‘s New In </a:t>
            </a:r>
            <a:r>
              <a:rPr lang="en-US" sz="2400" dirty="0" smtClean="0"/>
              <a:t>SSAS 2016:  </a:t>
            </a:r>
            <a:r>
              <a:rPr lang="en-US" sz="2400" dirty="0" smtClean="0">
                <a:hlinkClick r:id="rId6"/>
              </a:rPr>
              <a:t>https</a:t>
            </a:r>
            <a:r>
              <a:rPr lang="en-US" sz="2400" dirty="0">
                <a:hlinkClick r:id="rId6"/>
              </a:rPr>
              <a:t>://</a:t>
            </a:r>
            <a:r>
              <a:rPr lang="en-US" sz="2400" dirty="0" smtClean="0">
                <a:hlinkClick r:id="rId6"/>
              </a:rPr>
              <a:t>msdn.microsoft.com/en-us/library/bb522628.aspx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MS Reporting Roadmap: </a:t>
            </a:r>
            <a:r>
              <a:rPr lang="en-US" sz="2400" dirty="0" smtClean="0">
                <a:hlinkClick r:id="rId7"/>
              </a:rPr>
              <a:t>http</a:t>
            </a:r>
            <a:r>
              <a:rPr lang="en-US" sz="2400" dirty="0">
                <a:hlinkClick r:id="rId7"/>
              </a:rPr>
              <a:t>://</a:t>
            </a:r>
            <a:r>
              <a:rPr lang="en-US" sz="2400" dirty="0" smtClean="0">
                <a:hlinkClick r:id="rId7"/>
              </a:rPr>
              <a:t>blogs.technet.com/b/dataplatforminsider/archive/2015/10/29/microsoft-business-intelligence-our-reporting-roadmap.aspx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387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957482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Power BI Diagram by Melissa Coates: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://www.sqlchick.com/entries/2015/9/29/overview-power-bi-v2-features-end-to-end</a:t>
            </a:r>
          </a:p>
          <a:p>
            <a:r>
              <a:rPr lang="en-US" dirty="0"/>
              <a:t>What‘s New In Power BI </a:t>
            </a:r>
            <a:r>
              <a:rPr lang="en-US" dirty="0" smtClean="0"/>
              <a:t>Desktop: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://powerbi.microsoft.com/en-us/documentation/powerbi-desktop-latest-update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What‘s New In Power BI Mobile: 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://blogs.msdn.com/b/powerbi/archive/2015/11/24/power-bi-mobile-apps-update-_2d00_-</a:t>
            </a:r>
            <a:r>
              <a:rPr lang="en-US" dirty="0" smtClean="0">
                <a:hlinkClick r:id="rId3"/>
              </a:rPr>
              <a:t>november-2015.aspx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Deploying SQL 2016 Power Pivot/View to SharePoint: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blogs.msdn.com/b/analysisservices/archive/2015/12/08/white-paper-published-deploying-sql-server-2016-powerpivot-and-power-view-in-sharepoint-2016.aspx</a:t>
            </a:r>
            <a:endParaRPr lang="en-US" dirty="0" smtClean="0"/>
          </a:p>
          <a:p>
            <a:r>
              <a:rPr lang="en-US" dirty="0" smtClean="0"/>
              <a:t>Getting Started With R </a:t>
            </a:r>
            <a:r>
              <a:rPr lang="en-US" dirty="0"/>
              <a:t>Visuals in Power BI: </a:t>
            </a:r>
            <a:r>
              <a:rPr lang="en-US" dirty="0">
                <a:hlinkClick r:id="rId5"/>
              </a:rPr>
              <a:t>http://sqldusty.com/2015/12/30/getting-started-with-r-visuals-in-power-bi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Power </a:t>
            </a:r>
            <a:r>
              <a:rPr lang="en-US" dirty="0"/>
              <a:t>BI Updates List: </a:t>
            </a:r>
            <a:r>
              <a:rPr lang="en-US" dirty="0">
                <a:hlinkClick r:id="rId6"/>
              </a:rPr>
              <a:t>https://datasavvy.wordpress.com/power-bi-updates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17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03" y="0"/>
            <a:ext cx="6352222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83" y="88490"/>
            <a:ext cx="9692640" cy="6884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305616"/>
            <a:ext cx="44048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Meagan Longoria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DataSavvy.wordpress.com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@</a:t>
            </a:r>
            <a:r>
              <a:rPr lang="en-US" sz="2800" dirty="0" err="1" smtClean="0">
                <a:solidFill>
                  <a:schemeClr val="bg1"/>
                </a:solidFill>
              </a:rPr>
              <a:t>mmarie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Blue-Granite.com</a:t>
            </a:r>
          </a:p>
        </p:txBody>
      </p:sp>
    </p:spTree>
    <p:extLst>
      <p:ext uri="{BB962C8B-B14F-4D97-AF65-F5344CB8AC3E}">
        <p14:creationId xmlns:p14="http://schemas.microsoft.com/office/powerpoint/2010/main" val="40670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Custom 23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FDD43D"/>
      </a:accent1>
      <a:accent2>
        <a:srgbClr val="ED7D31"/>
      </a:accent2>
      <a:accent3>
        <a:srgbClr val="A5A5A5"/>
      </a:accent3>
      <a:accent4>
        <a:srgbClr val="5B9BD5"/>
      </a:accent4>
      <a:accent5>
        <a:srgbClr val="4472C4"/>
      </a:accent5>
      <a:accent6>
        <a:srgbClr val="70AD47"/>
      </a:accent6>
      <a:hlink>
        <a:srgbClr val="85C0FB"/>
      </a:hlink>
      <a:folHlink>
        <a:srgbClr val="C88CB8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1_View">
  <a:themeElements>
    <a:clrScheme name="Custom 23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FDD43D"/>
      </a:accent1>
      <a:accent2>
        <a:srgbClr val="ED7D31"/>
      </a:accent2>
      <a:accent3>
        <a:srgbClr val="A5A5A5"/>
      </a:accent3>
      <a:accent4>
        <a:srgbClr val="5B9BD5"/>
      </a:accent4>
      <a:accent5>
        <a:srgbClr val="4472C4"/>
      </a:accent5>
      <a:accent6>
        <a:srgbClr val="70AD47"/>
      </a:accent6>
      <a:hlink>
        <a:srgbClr val="85C0FB"/>
      </a:hlink>
      <a:folHlink>
        <a:srgbClr val="C88CB8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2_View">
  <a:themeElements>
    <a:clrScheme name="Custom 23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FDD43D"/>
      </a:accent1>
      <a:accent2>
        <a:srgbClr val="ED7D31"/>
      </a:accent2>
      <a:accent3>
        <a:srgbClr val="A5A5A5"/>
      </a:accent3>
      <a:accent4>
        <a:srgbClr val="5B9BD5"/>
      </a:accent4>
      <a:accent5>
        <a:srgbClr val="4472C4"/>
      </a:accent5>
      <a:accent6>
        <a:srgbClr val="70AD47"/>
      </a:accent6>
      <a:hlink>
        <a:srgbClr val="85C0FB"/>
      </a:hlink>
      <a:folHlink>
        <a:srgbClr val="C88CB8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</TotalTime>
  <Words>617</Words>
  <Application>Microsoft Office PowerPoint</Application>
  <PresentationFormat>Widescreen</PresentationFormat>
  <Paragraphs>131</Paragraphs>
  <Slides>21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Segoe UI</vt:lpstr>
      <vt:lpstr>Segoe UI Light</vt:lpstr>
      <vt:lpstr>Segoe UI Semibold</vt:lpstr>
      <vt:lpstr>Tw Cen MT</vt:lpstr>
      <vt:lpstr>Wingdings 2</vt:lpstr>
      <vt:lpstr>View</vt:lpstr>
      <vt:lpstr>1_View</vt:lpstr>
      <vt:lpstr>2_View</vt:lpstr>
      <vt:lpstr>What’s New In Power BI</vt:lpstr>
      <vt:lpstr>About Me</vt:lpstr>
      <vt:lpstr>Who Are You?</vt:lpstr>
      <vt:lpstr>What is Power BI?</vt:lpstr>
      <vt:lpstr>PowerPoint Presentation</vt:lpstr>
      <vt:lpstr>What’s New?</vt:lpstr>
      <vt:lpstr>Excel 2016</vt:lpstr>
      <vt:lpstr>Power Pivot for Excel 2016</vt:lpstr>
      <vt:lpstr>Demo</vt:lpstr>
      <vt:lpstr>SQL Server Analysis Services 2016</vt:lpstr>
      <vt:lpstr>SQL Server Reporting Services 2016</vt:lpstr>
      <vt:lpstr>Power BI Overview</vt:lpstr>
      <vt:lpstr>Power BI Desktop</vt:lpstr>
      <vt:lpstr>Desktop Demo</vt:lpstr>
      <vt:lpstr>Power BI Service</vt:lpstr>
      <vt:lpstr>Power BI Service Demo</vt:lpstr>
      <vt:lpstr>Power BI Mobile </vt:lpstr>
      <vt:lpstr>How To Keep Up</vt:lpstr>
      <vt:lpstr>For More Information</vt:lpstr>
      <vt:lpstr>More Information</vt:lpstr>
      <vt:lpstr>Questions/Comments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Meagan Longoria</dc:creator>
  <cp:lastModifiedBy>Meagan Longoria</cp:lastModifiedBy>
  <cp:revision>126</cp:revision>
  <dcterms:created xsi:type="dcterms:W3CDTF">2016-01-01T23:05:17Z</dcterms:created>
  <dcterms:modified xsi:type="dcterms:W3CDTF">2016-01-12T02:30:44Z</dcterms:modified>
</cp:coreProperties>
</file>